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1461" r:id="rId20"/>
    <p:sldId id="1462" r:id="rId21"/>
    <p:sldId id="263" r:id="rId22"/>
    <p:sldId id="457" r:id="rId23"/>
    <p:sldId id="1451" r:id="rId24"/>
    <p:sldId id="1452" r:id="rId25"/>
    <p:sldId id="1453" r:id="rId26"/>
    <p:sldId id="1454" r:id="rId27"/>
    <p:sldId id="1455" r:id="rId28"/>
    <p:sldId id="1456" r:id="rId29"/>
    <p:sldId id="1457" r:id="rId30"/>
    <p:sldId id="1458" r:id="rId31"/>
    <p:sldId id="1459" r:id="rId32"/>
    <p:sldId id="1460" r:id="rId33"/>
    <p:sldId id="571" r:id="rId34"/>
    <p:sldId id="458" r:id="rId35"/>
    <p:sldId id="1076" r:id="rId36"/>
    <p:sldId id="1098" r:id="rId37"/>
    <p:sldId id="1077" r:id="rId38"/>
    <p:sldId id="1079" r:id="rId39"/>
    <p:sldId id="1080" r:id="rId40"/>
    <p:sldId id="1081" r:id="rId41"/>
    <p:sldId id="1087" r:id="rId42"/>
    <p:sldId id="1082" r:id="rId43"/>
    <p:sldId id="1083" r:id="rId44"/>
    <p:sldId id="1084" r:id="rId45"/>
    <p:sldId id="1085" r:id="rId46"/>
    <p:sldId id="1086" r:id="rId47"/>
    <p:sldId id="1463" r:id="rId48"/>
    <p:sldId id="1095" r:id="rId49"/>
    <p:sldId id="1054" r:id="rId50"/>
    <p:sldId id="1090" r:id="rId51"/>
    <p:sldId id="1091" r:id="rId52"/>
    <p:sldId id="1092" r:id="rId53"/>
    <p:sldId id="1088" r:id="rId54"/>
    <p:sldId id="1093" r:id="rId55"/>
    <p:sldId id="1094" r:id="rId56"/>
    <p:sldId id="1432" r:id="rId57"/>
    <p:sldId id="1039" r:id="rId58"/>
    <p:sldId id="455"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1461"/>
            <p14:sldId id="1462"/>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463"/>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3179" autoAdjust="0"/>
  </p:normalViewPr>
  <p:slideViewPr>
    <p:cSldViewPr snapToGrid="0">
      <p:cViewPr>
        <p:scale>
          <a:sx n="60" d="100"/>
          <a:sy n="60" d="100"/>
        </p:scale>
        <p:origin x="-155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noProof="0" dirty="0" smtClean="0"/>
              <a:t>	Ova sesija traje 90. minuta.</a:t>
            </a:r>
            <a:endParaRPr lang="sr-Latn-RS" noProof="0"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(„pretraže ili na sličan način pristupe”).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koristi i tradicionalni jezik i jezik koji je u većoj meri specifičan za računarske sisteme tako da formulacije koje su u njoj sadržane mogu biti tehnološki neutralne i primerene svim pravnim sistemima. </a:t>
            </a:r>
            <a:endParaRPr lang="en-US" sz="1200" kern="1200" dirty="0" smtClean="0">
              <a:solidFill>
                <a:schemeClr val="tx1"/>
              </a:solidFill>
              <a:effectLst/>
              <a:latin typeface="+mn-lt"/>
              <a:ea typeface="+mn-ea"/>
              <a:cs typeface="+mn-cs"/>
            </a:endParaRPr>
          </a:p>
          <a:p>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(„računarskom sistemu... njegovom delu... u njemu sačuvanim računarskim podacima ... medijumu za čuvanje računarskih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Ovlašćenje za pretraživanje i zaplenu prema članu 19. Budimpeštanske konvencije odnosi se na računarske sisteme, delove računarskih sistema i medijume za čuvanje računarskih podataka. Na ovom slajdu objašnjeno je polje dejstva tog člana. </a:t>
            </a:r>
            <a:endParaRPr lang="en-US" sz="1200" kern="1200" dirty="0" smtClean="0">
              <a:solidFill>
                <a:schemeClr val="tx1"/>
              </a:solidFill>
              <a:effectLst/>
              <a:latin typeface="+mn-lt"/>
              <a:ea typeface="+mn-ea"/>
              <a:cs typeface="+mn-cs"/>
            </a:endParaRPr>
          </a:p>
          <a:p>
            <a:pPr lvl="1"/>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(„određenom računarskom sistemu... zakonito da se pristupi ili su dostupni preko početnog računarskog sistema... odmah da prošire svoju pretragu ili da na drugi sličan način pristupe...”).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Ovlašćenje za pretraživanje odnosi se na određeni računarski sistem – stoga se dozvola za obavljanje pretraživanja ne može odnositi na neodređeni broj računarskih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Ako službenici organa reda tokom pretraživanja ili sličnog pristupanja otkriju da drugi računarski sistemi ili drugi delovi istog računarskog sistema mogu sadržati tražene podatke, Budimpeštanska konvencija im omogućuje da prošire pretraživanje ili slično pristupanje, međutim, to proširenje može biti uslovljeno nezavisnim dopuštenjem.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(„zaplene ili na sličan način obezbede”).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koristi i tradicionalni jezik i jezik koji je u većoj meri specifičan za računarske sisteme tako da njene formulacije mogu biti tehnološki neutralne i primerene svim pravnim sistemima. Zaplena podataka ili njihovo obezbeđivanje na sličan način predstavlja jednu od mogućnosti za ostvarenje tog ovlašćenja.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(„naprave i zadrže kopije”).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Pravljenje ili zadržavanje kopije traženih računarskih podataka pruža još jednu mogućnost da se zaplene ili na sličan način obezbede računarski podaci. To može sprečiti preduzimanje skupe, komplikovane i </a:t>
            </a:r>
            <a:r>
              <a:rPr lang="sr-Latn-RS" sz="1200" kern="1200" dirty="0" err="1" smtClean="0">
                <a:solidFill>
                  <a:schemeClr val="tx1"/>
                </a:solidFill>
                <a:effectLst/>
                <a:latin typeface="+mn-lt"/>
                <a:ea typeface="+mn-ea"/>
                <a:cs typeface="+mn-cs"/>
              </a:rPr>
              <a:t>invazivne</a:t>
            </a:r>
            <a:r>
              <a:rPr lang="sr-Latn-RS" sz="1200" kern="1200" dirty="0" smtClean="0">
                <a:solidFill>
                  <a:schemeClr val="tx1"/>
                </a:solidFill>
                <a:effectLst/>
                <a:latin typeface="+mn-lt"/>
                <a:ea typeface="+mn-ea"/>
                <a:cs typeface="+mn-cs"/>
              </a:rPr>
              <a:t> mere fizičkog preuzimanja računarskih podataka i deponovanja računarskog sistema.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(„održe celovitost”).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Važno je da se svaki podatak i celovitost zaplenjenih podataka u potpunosti sačuvaju kako </a:t>
            </a:r>
            <a:r>
              <a:rPr lang="en-US" sz="1200" kern="1200" dirty="0" smtClean="0">
                <a:solidFill>
                  <a:schemeClr val="tx1"/>
                </a:solidFill>
                <a:effectLst/>
                <a:latin typeface="+mn-lt"/>
                <a:ea typeface="+mn-ea"/>
                <a:cs typeface="+mn-cs"/>
              </a:rPr>
              <a:t>bi </a:t>
            </a:r>
            <a:r>
              <a:rPr lang="en-US" sz="1200" kern="1200" dirty="0" err="1" smtClean="0">
                <a:solidFill>
                  <a:schemeClr val="tx1"/>
                </a:solidFill>
                <a:effectLst/>
                <a:latin typeface="+mn-lt"/>
                <a:ea typeface="+mn-ea"/>
                <a:cs typeface="+mn-cs"/>
              </a:rPr>
              <a:t>ostali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isti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nepromnjeni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nemodifikovani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kao</a:t>
            </a:r>
            <a:r>
              <a:rPr lang="en-US" sz="1200" kern="1200" dirty="0" smtClean="0">
                <a:solidFill>
                  <a:schemeClr val="tx1"/>
                </a:solidFill>
                <a:effectLst/>
                <a:latin typeface="+mn-lt"/>
                <a:ea typeface="+mn-ea"/>
                <a:cs typeface="+mn-cs"/>
              </a:rPr>
              <a:t> u </a:t>
            </a:r>
            <a:r>
              <a:rPr lang="en-US" sz="1200" kern="1200" dirty="0" err="1" smtClean="0">
                <a:solidFill>
                  <a:schemeClr val="tx1"/>
                </a:solidFill>
                <a:effectLst/>
                <a:latin typeface="+mn-lt"/>
                <a:ea typeface="+mn-ea"/>
                <a:cs typeface="+mn-cs"/>
              </a:rPr>
              <a:t>trenutku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pronađeni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zaplenjeni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odnosno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se </a:t>
            </a:r>
            <a:r>
              <a:rPr lang="en-US" sz="1200" kern="1200" dirty="0" err="1" smtClean="0">
                <a:solidFill>
                  <a:schemeClr val="tx1"/>
                </a:solidFill>
                <a:effectLst/>
                <a:latin typeface="+mn-lt"/>
                <a:ea typeface="+mn-ea"/>
                <a:cs typeface="+mn-cs"/>
              </a:rPr>
              <a:t>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sličan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način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pristupilo</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(„učine... nedostupnim... uklone”).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 je još jedna mera koja se može preduzeti da bi se postigao isti rezultat kakav se postiže zaplenom podataka. Podaci se učine nedostupnima ili se uklanjaju iz računarskog sistema obično onda kada sami ti podaci predstavljaju opasnost od nanošenja društvene štete.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(„licu koje poznaje način rada računarskog sistema ili mere primenjene za zaštitu računarskih podataka... u razumnoj meri”).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priznaje da je često komplikovano za organe reda da sprovedu pretraživanje, zaplenu i slične mere ako im </a:t>
            </a:r>
            <a:r>
              <a:rPr lang="sr-Latn-RS" sz="1200" kern="1200" dirty="0" err="1" smtClean="0">
                <a:solidFill>
                  <a:schemeClr val="tx1"/>
                </a:solidFill>
                <a:effectLst/>
                <a:latin typeface="+mn-lt"/>
                <a:ea typeface="+mn-ea"/>
                <a:cs typeface="+mn-cs"/>
              </a:rPr>
              <a:t>pritom</a:t>
            </a:r>
            <a:r>
              <a:rPr lang="sr-Latn-RS" sz="1200" kern="1200" dirty="0" smtClean="0">
                <a:solidFill>
                  <a:schemeClr val="tx1"/>
                </a:solidFill>
                <a:effectLst/>
                <a:latin typeface="+mn-lt"/>
                <a:ea typeface="+mn-ea"/>
                <a:cs typeface="+mn-cs"/>
              </a:rPr>
              <a:t> ne pomažu sistem-administratori koji su ponajviše upoznati sa lokacijom podataka i načinima da se tim traženim podacima pristupi. Član 18.4 pruža zakonski osnov za saradnju sa sistem-administratorima i drugim licima koja poznaju način rada računarskog sistema.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(„primenjuju se odredbe članova 14. i 15”).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i sva ostala ovlašćenja utvrđena u skladu s Budimpeštanskom konvencijom, i ovo procesno ovlašćenje podleže uslovima i ograničenjima. 	Na slajdu su navedena moguća relevantna ograničenja.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Tačan odgovor je</a:t>
            </a:r>
            <a:r>
              <a:rPr lang="en-US" dirty="0" smtClean="0"/>
              <a:t>: </a:t>
            </a:r>
            <a:r>
              <a:rPr lang="en-US" dirty="0"/>
              <a:t>b) </a:t>
            </a:r>
            <a:r>
              <a:rPr lang="en-US" dirty="0" smtClean="0"/>
              <a:t>N</a:t>
            </a:r>
            <a:r>
              <a:rPr lang="sr-Latn-RS" dirty="0" smtClean="0"/>
              <a:t>e</a:t>
            </a:r>
            <a:r>
              <a:rPr lang="en-US" dirty="0" smtClean="0"/>
              <a:t> –</a:t>
            </a:r>
            <a:r>
              <a:rPr lang="sr-Latn-RS" dirty="0" smtClean="0"/>
              <a:t> </a:t>
            </a:r>
            <a:r>
              <a:rPr lang="sr-Latn-RS" sz="1200" kern="1200" dirty="0" smtClean="0">
                <a:solidFill>
                  <a:schemeClr val="bg1"/>
                </a:solidFill>
                <a:latin typeface="+mn-lt"/>
                <a:ea typeface="+mn-ea"/>
                <a:cs typeface="+mn-cs"/>
              </a:rPr>
              <a:t>prag sumnje za pretraživanje i zaplenu viši je nego prag za izdavanje naredbe zato što je to </a:t>
            </a:r>
            <a:r>
              <a:rPr lang="sr-Latn-RS" sz="1200" kern="1200" dirty="0" err="1" smtClean="0">
                <a:solidFill>
                  <a:schemeClr val="bg1"/>
                </a:solidFill>
                <a:latin typeface="+mn-lt"/>
                <a:ea typeface="+mn-ea"/>
                <a:cs typeface="+mn-cs"/>
              </a:rPr>
              <a:t>intruzivnije</a:t>
            </a:r>
            <a:r>
              <a:rPr lang="sr-Latn-RS" sz="1200" kern="1200" dirty="0" smtClean="0">
                <a:solidFill>
                  <a:schemeClr val="bg1"/>
                </a:solidFill>
                <a:latin typeface="+mn-lt"/>
                <a:ea typeface="+mn-ea"/>
                <a:cs typeface="+mn-cs"/>
              </a:rPr>
              <a:t> ovlašćenje.</a:t>
            </a:r>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18837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r>
              <a:rPr lang="sr-Latn-RS" sz="1200" kern="1200" dirty="0" smtClean="0">
                <a:solidFill>
                  <a:schemeClr val="tx1"/>
                </a:solidFill>
                <a:effectLst/>
                <a:latin typeface="+mn-lt"/>
                <a:ea typeface="+mn-ea"/>
                <a:cs typeface="+mn-cs"/>
              </a:rPr>
              <a:t>	Ova sesija će biti podeljena na četiri dela.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prvom delu sesije razmotrićemo procesna ovlašćenja za pretraživanje i zaplenu sačuvanih računarskih podataka prema članu 19.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drugom delu sesije razmotrićemo prosečna ovlašćenja za prikupljanje podataka o saobraćaju u realnom vremenu prema članu 20.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trećem delu sesije razmotrićemo procesna ovlašćenja za presretanje podataka iz sadržaja prema članu 21.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U četvrtom delu sesije razmotrićemo oblast nadležnosti Budimpeštanske konvencije prema članu 22. Budimpeštanske konvencije.</a:t>
            </a:r>
            <a:endParaRPr lang="en-GB" sz="3600" dirty="0"/>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Tačan odgovor je</a:t>
            </a:r>
            <a:r>
              <a:rPr lang="en-US" dirty="0" smtClean="0"/>
              <a:t>: </a:t>
            </a:r>
            <a:r>
              <a:rPr lang="en-US" dirty="0"/>
              <a:t>b) </a:t>
            </a:r>
            <a:r>
              <a:rPr lang="en-US" dirty="0" smtClean="0"/>
              <a:t>N</a:t>
            </a:r>
            <a:r>
              <a:rPr lang="sr-Latn-RS" dirty="0" smtClean="0"/>
              <a:t>e</a:t>
            </a:r>
            <a:r>
              <a:rPr lang="en-US" dirty="0" smtClean="0"/>
              <a:t> </a:t>
            </a:r>
            <a:r>
              <a:rPr lang="en-US" dirty="0"/>
              <a:t>– </a:t>
            </a:r>
            <a:r>
              <a:rPr lang="sr-Latn-RS" sz="1200" kern="1200" dirty="0" smtClean="0">
                <a:solidFill>
                  <a:schemeClr val="bg1"/>
                </a:solidFill>
                <a:latin typeface="+mn-lt"/>
                <a:ea typeface="+mn-ea"/>
                <a:cs typeface="+mn-cs"/>
              </a:rPr>
              <a:t>ovlašćenje za pretraživanje može se sprovesti samo u odnosu na određene računare</a:t>
            </a:r>
            <a:r>
              <a:rPr lang="en-US" sz="1200" b="0" dirty="0" smtClean="0">
                <a:solidFill>
                  <a:srgbClr val="FF0000"/>
                </a:solidFill>
              </a:rPr>
              <a:t>. </a:t>
            </a:r>
            <a:endParaRPr lang="x-none"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044234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Pre nego što pređemo na internet, treba malo dublje da sagledamo šta je mreža i šta čini jednu mrežu – to je važno da bismo shvatili na koji način funkcioniše internet</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22</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Ponekad je istražitelju potrebno više svežih informacija, kad ne može da se osloni samo na informacije koje dobija pretraživanjem ili zaplenom sačuvanih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Prikupljanje računarskih podataka </a:t>
            </a:r>
            <a:r>
              <a:rPr lang="sr-Latn-RS" sz="1200" i="1" kern="1200" dirty="0" smtClean="0">
                <a:solidFill>
                  <a:schemeClr val="tx1"/>
                </a:solidFill>
                <a:effectLst/>
                <a:latin typeface="+mn-lt"/>
                <a:ea typeface="+mn-ea"/>
                <a:cs typeface="+mn-cs"/>
              </a:rPr>
              <a:t>u realnom vremenu </a:t>
            </a:r>
            <a:r>
              <a:rPr lang="sr-Latn-RS" sz="1200" kern="1200" dirty="0" smtClean="0">
                <a:solidFill>
                  <a:schemeClr val="tx1"/>
                </a:solidFill>
                <a:effectLst/>
                <a:latin typeface="+mn-lt"/>
                <a:ea typeface="+mn-ea"/>
                <a:cs typeface="+mn-cs"/>
              </a:rPr>
              <a:t>omogućuje žive istrage i opisano je u članu 20. Budimpeštanske konvencije. Takva vrsta </a:t>
            </a:r>
            <a:r>
              <a:rPr lang="sr-Latn-RS" sz="1200" kern="1200" dirty="0" err="1" smtClean="0">
                <a:solidFill>
                  <a:schemeClr val="tx1"/>
                </a:solidFill>
                <a:effectLst/>
                <a:latin typeface="+mn-lt"/>
                <a:ea typeface="+mn-ea"/>
                <a:cs typeface="+mn-cs"/>
              </a:rPr>
              <a:t>intruzivne</a:t>
            </a:r>
            <a:r>
              <a:rPr lang="sr-Latn-RS" sz="1200" kern="1200" dirty="0" smtClean="0">
                <a:solidFill>
                  <a:schemeClr val="tx1"/>
                </a:solidFill>
                <a:effectLst/>
                <a:latin typeface="+mn-lt"/>
                <a:ea typeface="+mn-ea"/>
                <a:cs typeface="+mn-cs"/>
              </a:rPr>
              <a:t> mere zahteva odgovarajuće zakonsko ovlašćenje da bi se organima reda omogućilo da primenjujući tehnička sredstva prikupljaju ili snimaju podatke u realnom vremenu, kao i ovlašćenje da obavežu davaoce usluga da u realnom vremenu prikupljaju ili snimaju podatke od svojih klijenata u okviru svog normalnog rada.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 vrsta istražnog alata može biti veoma važna kako bi se, na primer, utvrdio u realnom vremenu izvor komunikacije u nastojanju da se identifikuje učinilac.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Treba posebno istaći da član 20. stav 3. nalaže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da donesu zakonodavne i druge mere neophodne da bi se obavezao davalac usluga da čuva u tajnosti sprovođenje svakog ovlašćenja predviđenog tim članom i sve informacije u vezi s tim. </a:t>
            </a:r>
            <a:endParaRPr lang="en-US" sz="1200" kern="1200" dirty="0" smtClean="0">
              <a:solidFill>
                <a:schemeClr val="tx1"/>
              </a:solidFill>
              <a:effectLst/>
              <a:latin typeface="+mn-lt"/>
              <a:ea typeface="+mn-ea"/>
              <a:cs typeface="+mn-cs"/>
            </a:endParaRPr>
          </a:p>
          <a:p>
            <a:pPr eaLnBrk="1" hangingPunct="1">
              <a:spcBef>
                <a:spcPct val="0"/>
              </a:spcBef>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(„prikupljaju ili snimaju... obavežu davaoca usluga... prikupljaju ili snimaju ... sarađuju i pomažu”).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organi mogu neposredno da koriste tehnička sredstva da bi prikupili podatke o saobraćaju. Nadležni organi takođe mogu da obavežu davaoca usluga da im pomaže u tom smislu, uključujući to da on sarađuje i pruža im pomoć da ostvare to svoje ovlašćenje/uključujući njegovu saradnju i pružanje pomoći da oni ostvare to ovlašćenje.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(„tehnička sredstva... tehnička sredstva”).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je u tom smislu tehnološki neutralna i stranke imaju punu slobodu da zakonski urede konkretna tehnička sredstva koja se mogu koristiti za prikupljanje tih podataka o saobraćaju.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(„postojećih tehničkih mogućnosti”).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član ne nameće obavezu davaocima usluga da razviju potrebne tehničke mogućnosti koje bi im omogućile da sprovode prikupljanje podataka o saobraćaju u realnom vremenu. Oni mogu biti samo obavezani da učine ono što je u okviru njihovih postojećih tehničkih mogućnosti, bez obzira da li se te tehničke mogućnosti koriste ili ne koriste u vreme kada je izdata ta naredba</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(„podataka o saobraćaju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Tu se naročito objašnjava šta jesu, a šta nisu podaci o saobraćaju onako kako su definisani u članu 1. Budimpeštanske konvencije.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Na levoj strani slajda prikazan je tekst člana 20. Budimpeštanske konvencije sa jednim naglašenim elementom („saobraćaju određenih komunikacija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moguće razloge za zabrinutost u vezi sa prikupljanjem podataka o saobraćaju u realnom vremenu potrebno je da se svako ovlašćenje po osnovu ovog člana ostvaruje u odnosu na određene komunikacije, a ne da se smatra kako nadležni organi njime stiču pravo da vrše opšti ili nasumični nadzor.</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(„na njenoj teritoriji”).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slajd objašnjava da se komunikacija mora odvijati na datoj teritoriji – tj. barem jedno lice ili uređaj koji prima komunikaciju mora biti lociran na toj teritoriji.</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(„umesto toga da usvoji zakonodavne i druge mere neophodne”).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zemljama u kojima postoje ograničenja za organe reda u pogledu prikupljanja podataka o saobraćaju u realnom vremenu mogu se doneti druge zakonodavne mere kako bi se obezbedilo da ti podaci budu snimljeni. To može podrazumevati da se od davalaca usluga traži da pruže neophodnu tehničku pomoć kako bi se to ovlašćenje ostvarilo.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r>
              <a:rPr lang="sr-Latn-RS" sz="1200" kern="1200" dirty="0" smtClean="0">
                <a:solidFill>
                  <a:schemeClr val="tx1"/>
                </a:solidFill>
                <a:effectLst/>
                <a:latin typeface="+mn-lt"/>
                <a:ea typeface="+mn-ea"/>
                <a:cs typeface="+mn-cs"/>
              </a:rPr>
              <a:t>	Svrha ove sesije jeste da se polaznicima pomogne da sveobuhvatno shvate članove 19–22. Budimpeštanske konvencije. </a:t>
            </a:r>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(„obavezala davaoca usluga da čuva u tajnosti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Presudno je važno da se drži u tajnosti prikupljanje podataka o saobraćaju u realnom vremenu, inače mera može biti obesmišljena.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0" dirty="0" smtClean="0"/>
              <a:t>	Na  levoj strani slajda prikazan je tekst člana 20. Budimpeštanske konvencije s jednim naglašenim elementom </a:t>
            </a:r>
            <a:r>
              <a:rPr lang="en-US" b="0" dirty="0" smtClean="0"/>
              <a:t>(</a:t>
            </a:r>
            <a:r>
              <a:rPr lang="sr-Latn-RS" b="0" dirty="0" smtClean="0"/>
              <a:t>„</a:t>
            </a:r>
            <a:r>
              <a:rPr lang="sr-Latn-RS" sz="1200" b="0" dirty="0" smtClean="0">
                <a:solidFill>
                  <a:srgbClr val="FF0000"/>
                </a:solidFill>
              </a:rPr>
              <a:t>primenjuju se odredbe članova 14. i 15</a:t>
            </a:r>
            <a:r>
              <a:rPr lang="sr-Latn-RS" sz="1200" b="0" dirty="0" smtClean="0"/>
              <a:t>. </a:t>
            </a:r>
            <a:r>
              <a:rPr lang="en-US" b="0" dirty="0" smtClean="0"/>
              <a:t>”)</a:t>
            </a:r>
            <a:r>
              <a:rPr lang="en-US" dirty="0" smtClean="0"/>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Na desnoj strani slajda dato je objašnjenje naglašenog elementa</a:t>
            </a:r>
            <a:r>
              <a:rPr lang="en-US"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kraju, nikako najmanje značajno, jeste presretanje podataka iz sadržaja koje je uređeno članom 21.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podataka o saobraćaju organima reda ponekad može biti potrebno da znaju i stvarni sadržaj komunikacije između osumnjičenih za krivično delo. U nekim zemljama već postoje odredbe o presretanju telefonskih razgovora, ali ne dopuštaju sve zemlje vlastima da presreću druge komunikacije osim telefonskih.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Zbog toga je članom 21. Budimpeštanske konvencije omogućeno istražnim organima da presreću i snimaju podatke iz sadržaja komunikacija.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toga što je reč o veoma moćnom istražnom sredstvu, presretanje komunikacija predstavlja i veoma </a:t>
            </a:r>
            <a:r>
              <a:rPr lang="sr-Latn-RS" sz="1200" kern="1200" dirty="0" err="1" smtClean="0">
                <a:solidFill>
                  <a:schemeClr val="tx1"/>
                </a:solidFill>
                <a:effectLst/>
                <a:latin typeface="+mn-lt"/>
                <a:ea typeface="+mn-ea"/>
                <a:cs typeface="+mn-cs"/>
              </a:rPr>
              <a:t>intruzivnu</a:t>
            </a:r>
            <a:r>
              <a:rPr lang="sr-Latn-RS" sz="1200" kern="1200" dirty="0" smtClean="0">
                <a:solidFill>
                  <a:schemeClr val="tx1"/>
                </a:solidFill>
                <a:effectLst/>
                <a:latin typeface="+mn-lt"/>
                <a:ea typeface="+mn-ea"/>
                <a:cs typeface="+mn-cs"/>
              </a:rPr>
              <a:t> meru i, prema odredbama Konvencije, dopušteno je samo u odnosu na niz teških krivičnih dela koja se konkretno utvrđuju u unutrašnjem pravu.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dodatnim ograničenjima u vezi sa tajnim nadzorom (uključujući presretanje podataka iz sadržaja komunikacija) koje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treba da utvrde u unutrašnjem pravu u skladu sa Evropskom konvencijom za zaštitu ljudskih prava, vidi kompilaciju relevantne sudske prakse Evropskog suda za ljudska prava na osnovu člana 8. (pravo na poštovanje privatnog i porodičnog života, doma i prepiske): </a:t>
            </a:r>
            <a:r>
              <a:rPr lang="es-CL" sz="1200" kern="1200" dirty="0" smtClean="0">
                <a:solidFill>
                  <a:schemeClr val="tx1"/>
                </a:solidFill>
                <a:effectLst/>
                <a:latin typeface="+mn-lt"/>
                <a:ea typeface="+mn-ea"/>
                <a:cs typeface="+mn-cs"/>
              </a:rPr>
              <a:t>http://www.echr.coe.int/Documents/FS_Mass_surveillance_ENG.pdf</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Treba posebno obratiti pažnju na to da član 21. stav 3. nalaže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da usvoje zakonodavne i druge mere koje mogu biti neophodne da obavežu davaoca usluga da čuva u tajnosti sprovođenje svakog ovlašćenja predviđenog tim članom i svaku informaciju u vezi s tim. </a:t>
            </a:r>
            <a:endParaRPr lang="en-US" sz="1200" kern="1200" dirty="0" smtClean="0">
              <a:solidFill>
                <a:schemeClr val="tx1"/>
              </a:solidFill>
              <a:effectLst/>
              <a:latin typeface="+mn-lt"/>
              <a:ea typeface="+mn-ea"/>
              <a:cs typeface="+mn-cs"/>
            </a:endParaRPr>
          </a:p>
          <a:p>
            <a:pPr eaLnBrk="1" hangingPunct="1">
              <a:spcBef>
                <a:spcPct val="0"/>
              </a:spcBef>
            </a:pP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Stotine ljudi uhapšene kada je razbijena mreža za četovanje kriminalaca</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Izveštava Deni Šo (</a:t>
            </a:r>
            <a:r>
              <a:rPr lang="sr-Latn-RS" sz="1200" b="0" kern="1200" dirty="0" err="1" smtClean="0">
                <a:solidFill>
                  <a:schemeClr val="tx1"/>
                </a:solidFill>
                <a:effectLst/>
                <a:latin typeface="+mn-lt"/>
                <a:ea typeface="+mn-ea"/>
                <a:cs typeface="+mn-cs"/>
              </a:rPr>
              <a:t>Danny</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Shaw</a:t>
            </a:r>
            <a:r>
              <a:rPr lang="sr-Latn-RS" sz="1200" b="0" kern="1200" dirty="0" smtClean="0">
                <a:solidFill>
                  <a:schemeClr val="tx1"/>
                </a:solidFill>
                <a:effectLst/>
                <a:latin typeface="+mn-lt"/>
                <a:ea typeface="+mn-ea"/>
                <a:cs typeface="+mn-cs"/>
              </a:rPr>
              <a:t>,</a:t>
            </a:r>
            <a:r>
              <a:rPr lang="sr-Latn-RS" sz="1200" b="0" kern="1200" baseline="0" dirty="0" smtClean="0">
                <a:solidFill>
                  <a:schemeClr val="tx1"/>
                </a:solidFill>
                <a:effectLst/>
                <a:latin typeface="+mn-lt"/>
                <a:ea typeface="+mn-ea"/>
                <a:cs typeface="+mn-cs"/>
              </a:rPr>
              <a:t> izveštač za  unutrašnje poslove)</a:t>
            </a:r>
          </a:p>
          <a:p>
            <a:pPr indent="457200"/>
            <a:r>
              <a:rPr lang="sr-Latn-RS" sz="1200" b="0" kern="1200" baseline="0" dirty="0" smtClean="0">
                <a:solidFill>
                  <a:schemeClr val="tx1"/>
                </a:solidFill>
                <a:effectLst/>
                <a:latin typeface="+mn-lt"/>
                <a:ea typeface="+mn-ea"/>
                <a:cs typeface="+mn-cs"/>
              </a:rPr>
              <a:t>2. jul 2020.</a:t>
            </a:r>
          </a:p>
          <a:p>
            <a:pPr indent="457200"/>
            <a:endParaRPr lang="sr-Latn-RS" sz="1200" b="0" kern="1200" baseline="0" dirty="0" smtClean="0">
              <a:solidFill>
                <a:schemeClr val="tx1"/>
              </a:solidFill>
              <a:effectLst/>
              <a:latin typeface="+mn-lt"/>
              <a:ea typeface="+mn-ea"/>
              <a:cs typeface="+mn-cs"/>
            </a:endParaRPr>
          </a:p>
          <a:p>
            <a:pPr indent="457200"/>
            <a:r>
              <a:rPr lang="sr-Latn-RS" sz="1200" b="0" kern="1200" baseline="0" dirty="0" smtClean="0">
                <a:solidFill>
                  <a:schemeClr val="tx1"/>
                </a:solidFill>
                <a:effectLst/>
                <a:latin typeface="+mn-lt"/>
                <a:ea typeface="+mn-ea"/>
                <a:cs typeface="+mn-cs"/>
              </a:rPr>
              <a:t>Nacionalna agencija za borbu protiv kriminala saopštila je da je uspela da „uspešno prodre“ u strogo tajni sistem komunikacija koji su kriminalci koristili za trgovinu drogom i oružjem.</a:t>
            </a:r>
          </a:p>
          <a:p>
            <a:pPr indent="457200"/>
            <a:r>
              <a:rPr lang="sr-Latn-RS" sz="1200" b="0" kern="1200" dirty="0" smtClean="0">
                <a:solidFill>
                  <a:schemeClr val="tx1"/>
                </a:solidFill>
                <a:effectLst/>
                <a:latin typeface="+mn-lt"/>
                <a:ea typeface="+mn-ea"/>
                <a:cs typeface="+mn-cs"/>
              </a:rPr>
              <a:t>NCA je sarađivala</a:t>
            </a:r>
            <a:r>
              <a:rPr lang="sr-Latn-RS" sz="1200" b="0" kern="1200" baseline="0" dirty="0" smtClean="0">
                <a:solidFill>
                  <a:schemeClr val="tx1"/>
                </a:solidFill>
                <a:effectLst/>
                <a:latin typeface="+mn-lt"/>
                <a:ea typeface="+mn-ea"/>
                <a:cs typeface="+mn-cs"/>
              </a:rPr>
              <a:t> sa policijskim snagama iz cele Evrope u dosad „najvećoj i najznačajnijoj“ operaciji te vrste.</a:t>
            </a:r>
          </a:p>
          <a:p>
            <a:pPr indent="457200"/>
            <a:r>
              <a:rPr lang="sr-Latn-RS" sz="1200" b="0" kern="1200" baseline="0" dirty="0" smtClean="0">
                <a:solidFill>
                  <a:schemeClr val="tx1"/>
                </a:solidFill>
                <a:effectLst/>
                <a:latin typeface="+mn-lt"/>
                <a:ea typeface="+mn-ea"/>
                <a:cs typeface="+mn-cs"/>
              </a:rPr>
              <a:t>Istaknuti kriminalci nalaze se među 800 lica koja su širom Evrope uhapšena nakon što su presretnute i dekodirane njihove poruke razmenjene preko mreže </a:t>
            </a:r>
            <a:r>
              <a:rPr lang="sr-Latn-RS" sz="1200" b="0" kern="1200" baseline="0" dirty="0" err="1" smtClean="0">
                <a:solidFill>
                  <a:schemeClr val="tx1"/>
                </a:solidFill>
                <a:effectLst/>
                <a:latin typeface="+mn-lt"/>
                <a:ea typeface="+mn-ea"/>
                <a:cs typeface="+mn-cs"/>
              </a:rPr>
              <a:t>Encro</a:t>
            </a:r>
            <a:r>
              <a:rPr lang="sr-Latn-RS" sz="1200" b="0" kern="1200" baseline="0" dirty="0" smtClean="0">
                <a:solidFill>
                  <a:schemeClr val="tx1"/>
                </a:solidFill>
                <a:effectLst/>
                <a:latin typeface="+mn-lt"/>
                <a:ea typeface="+mn-ea"/>
                <a:cs typeface="+mn-cs"/>
              </a:rPr>
              <a:t> Chat.</a:t>
            </a:r>
          </a:p>
          <a:p>
            <a:pPr indent="457200"/>
            <a:r>
              <a:rPr lang="sr-Latn-RS" sz="1200" b="0" kern="1200" baseline="0" dirty="0" smtClean="0">
                <a:solidFill>
                  <a:schemeClr val="tx1"/>
                </a:solidFill>
                <a:effectLst/>
                <a:latin typeface="+mn-lt"/>
                <a:ea typeface="+mn-ea"/>
                <a:cs typeface="+mn-cs"/>
              </a:rPr>
              <a:t>Više od dve tone droge, nekoliko desetina komada oružja i 54 miliona funti u sumnjivoj gotovini tom prilikom je takođe zaplenjeno, saopštila je NCA.</a:t>
            </a:r>
          </a:p>
          <a:p>
            <a:pPr indent="457200"/>
            <a:r>
              <a:rPr lang="sr-Latn-RS" sz="1200" b="0" kern="1200" baseline="0" dirty="0" smtClean="0">
                <a:solidFill>
                  <a:schemeClr val="tx1"/>
                </a:solidFill>
                <a:effectLst/>
                <a:latin typeface="+mn-lt"/>
                <a:ea typeface="+mn-ea"/>
                <a:cs typeface="+mn-cs"/>
              </a:rPr>
              <a:t>NCA je bila deo istrage koju su pokrenuli i vodili  predstavnici francuske i holandske policije, a u kojoj je učestvovao i </a:t>
            </a:r>
            <a:r>
              <a:rPr lang="sr-Latn-RS" sz="1200" b="0" kern="1200" baseline="0" dirty="0" err="1" smtClean="0">
                <a:solidFill>
                  <a:schemeClr val="tx1"/>
                </a:solidFill>
                <a:effectLst/>
                <a:latin typeface="+mn-lt"/>
                <a:ea typeface="+mn-ea"/>
                <a:cs typeface="+mn-cs"/>
              </a:rPr>
              <a:t>Evropol</a:t>
            </a:r>
            <a:r>
              <a:rPr lang="sr-Latn-RS" sz="1200" b="0" kern="1200" baseline="0" dirty="0" smtClean="0">
                <a:solidFill>
                  <a:schemeClr val="tx1"/>
                </a:solidFill>
                <a:effectLst/>
                <a:latin typeface="+mn-lt"/>
                <a:ea typeface="+mn-ea"/>
                <a:cs typeface="+mn-cs"/>
              </a:rPr>
              <a:t> – agencija EU za saradnju organa reda.</a:t>
            </a:r>
          </a:p>
          <a:p>
            <a:pPr indent="457200"/>
            <a:r>
              <a:rPr lang="sr-Latn-RS" sz="1200" b="0" kern="1200" baseline="0" dirty="0" smtClean="0">
                <a:solidFill>
                  <a:schemeClr val="tx1"/>
                </a:solidFill>
                <a:effectLst/>
                <a:latin typeface="+mn-lt"/>
                <a:ea typeface="+mn-ea"/>
                <a:cs typeface="+mn-cs"/>
              </a:rPr>
              <a:t>Zamenik izvršnog direktora </a:t>
            </a:r>
            <a:r>
              <a:rPr lang="sr-Latn-RS" sz="1200" b="0" kern="1200" baseline="0" dirty="0" err="1" smtClean="0">
                <a:solidFill>
                  <a:schemeClr val="tx1"/>
                </a:solidFill>
                <a:effectLst/>
                <a:latin typeface="+mn-lt"/>
                <a:ea typeface="+mn-ea"/>
                <a:cs typeface="+mn-cs"/>
              </a:rPr>
              <a:t>Evropola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Vil</a:t>
            </a:r>
            <a:r>
              <a:rPr lang="sr-Latn-RS" sz="1200" b="0" kern="1200" baseline="0" dirty="0" smtClean="0">
                <a:solidFill>
                  <a:schemeClr val="tx1"/>
                </a:solidFill>
                <a:effectLst/>
                <a:latin typeface="+mn-lt"/>
                <a:ea typeface="+mn-ea"/>
                <a:cs typeface="+mn-cs"/>
              </a:rPr>
              <a:t> van </a:t>
            </a:r>
            <a:r>
              <a:rPr lang="sr-Latn-RS" sz="1200" b="0" kern="1200" baseline="0" dirty="0" err="1" smtClean="0">
                <a:solidFill>
                  <a:schemeClr val="tx1"/>
                </a:solidFill>
                <a:effectLst/>
                <a:latin typeface="+mn-lt"/>
                <a:ea typeface="+mn-ea"/>
                <a:cs typeface="+mn-cs"/>
              </a:rPr>
              <a:t>Hemert</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Wil</a:t>
            </a:r>
            <a:r>
              <a:rPr lang="sr-Latn-RS" sz="1200" b="0" kern="1200" baseline="0" dirty="0" smtClean="0">
                <a:solidFill>
                  <a:schemeClr val="tx1"/>
                </a:solidFill>
                <a:effectLst/>
                <a:latin typeface="+mn-lt"/>
                <a:ea typeface="+mn-ea"/>
                <a:cs typeface="+mn-cs"/>
              </a:rPr>
              <a:t> van </a:t>
            </a:r>
            <a:r>
              <a:rPr lang="sr-Latn-RS" sz="1200" b="0" kern="1200" baseline="0" dirty="0" err="1" smtClean="0">
                <a:solidFill>
                  <a:schemeClr val="tx1"/>
                </a:solidFill>
                <a:effectLst/>
                <a:latin typeface="+mn-lt"/>
                <a:ea typeface="+mn-ea"/>
                <a:cs typeface="+mn-cs"/>
              </a:rPr>
              <a:t>Gemert</a:t>
            </a:r>
            <a:r>
              <a:rPr lang="sr-Latn-RS" sz="1200" b="0" kern="1200" baseline="0" dirty="0" smtClean="0">
                <a:solidFill>
                  <a:schemeClr val="tx1"/>
                </a:solidFill>
                <a:effectLst/>
                <a:latin typeface="+mn-lt"/>
                <a:ea typeface="+mn-ea"/>
                <a:cs typeface="+mn-cs"/>
              </a:rPr>
              <a:t>) izjavio je na konferenciji za štampu u Hagu da je zahvaljujući </a:t>
            </a:r>
            <a:r>
              <a:rPr lang="sr-Latn-RS" sz="1200" b="0" kern="1200" baseline="0" dirty="0" err="1" smtClean="0">
                <a:solidFill>
                  <a:schemeClr val="tx1"/>
                </a:solidFill>
                <a:effectLst/>
                <a:latin typeface="+mn-lt"/>
                <a:ea typeface="+mn-ea"/>
                <a:cs typeface="+mn-cs"/>
              </a:rPr>
              <a:t>hakovanju</a:t>
            </a:r>
            <a:r>
              <a:rPr lang="sr-Latn-RS" sz="1200" b="0" kern="1200" baseline="0" dirty="0" smtClean="0">
                <a:solidFill>
                  <a:schemeClr val="tx1"/>
                </a:solidFill>
                <a:effectLst/>
                <a:latin typeface="+mn-lt"/>
                <a:ea typeface="+mn-ea"/>
                <a:cs typeface="+mn-cs"/>
              </a:rPr>
              <a:t> te mreže omogućeno da se „prekinu kriminalne aktivnosti koje su obuhvatale nasilničke napade, korupciju, pokušaje ubistava i transport droge velikih razmera“.</a:t>
            </a:r>
          </a:p>
          <a:p>
            <a:pPr indent="457200"/>
            <a:r>
              <a:rPr lang="sr-Latn-RS" sz="1200" b="0" kern="1200" dirty="0" smtClean="0">
                <a:solidFill>
                  <a:schemeClr val="tx1"/>
                </a:solidFill>
                <a:effectLst/>
                <a:latin typeface="+mn-lt"/>
                <a:ea typeface="+mn-ea"/>
                <a:cs typeface="+mn-cs"/>
              </a:rPr>
              <a:t>Na </a:t>
            </a:r>
            <a:r>
              <a:rPr lang="sr-Latn-RS" sz="1200" b="0" kern="1200" dirty="0" err="1" smtClean="0">
                <a:solidFill>
                  <a:schemeClr val="tx1"/>
                </a:solidFill>
                <a:effectLst/>
                <a:latin typeface="+mn-lt"/>
                <a:ea typeface="+mn-ea"/>
                <a:cs typeface="+mn-cs"/>
              </a:rPr>
              <a:t>EncroChat</a:t>
            </a:r>
            <a:r>
              <a:rPr lang="sr-Latn-RS" sz="1200" b="0" kern="1200" dirty="0" smtClean="0">
                <a:solidFill>
                  <a:schemeClr val="tx1"/>
                </a:solidFill>
                <a:effectLst/>
                <a:latin typeface="+mn-lt"/>
                <a:ea typeface="+mn-ea"/>
                <a:cs typeface="+mn-cs"/>
              </a:rPr>
              <a:t>-u prodavani su šifrovani telefoni koji su svojim korisnicima jemčili anonimnost, uz čitav niz posebnih tehničkih odlika koje su omogućavale uklanjanje svih podataka koji bi mogli poslužiti identifikaciji. Ti telefoni su koštali oko 900 funti po komadu (1.000 evra), a pretplata za šest meseci koštala je 1.350 funti (1.500 evra).</a:t>
            </a:r>
          </a:p>
          <a:p>
            <a:pPr indent="457200"/>
            <a:r>
              <a:rPr lang="sr-Latn-RS" sz="1200" b="0" kern="1200" dirty="0" err="1" smtClean="0">
                <a:solidFill>
                  <a:schemeClr val="tx1"/>
                </a:solidFill>
                <a:effectLst/>
                <a:latin typeface="+mn-lt"/>
                <a:ea typeface="+mn-ea"/>
                <a:cs typeface="+mn-cs"/>
              </a:rPr>
              <a:t>Evropol</a:t>
            </a:r>
            <a:r>
              <a:rPr lang="sr-Latn-RS" sz="1200" b="0" kern="1200" dirty="0" smtClean="0">
                <a:solidFill>
                  <a:schemeClr val="tx1"/>
                </a:solidFill>
                <a:effectLst/>
                <a:latin typeface="+mn-lt"/>
                <a:ea typeface="+mn-ea"/>
                <a:cs typeface="+mn-cs"/>
              </a:rPr>
              <a:t> je saopštio da je francuska</a:t>
            </a:r>
            <a:r>
              <a:rPr lang="sr-Latn-RS" sz="1200" b="0" kern="1200" baseline="0" dirty="0" smtClean="0">
                <a:solidFill>
                  <a:schemeClr val="tx1"/>
                </a:solidFill>
                <a:effectLst/>
                <a:latin typeface="+mn-lt"/>
                <a:ea typeface="+mn-ea"/>
                <a:cs typeface="+mn-cs"/>
              </a:rPr>
              <a:t> policija otkrila da se neki serveri </a:t>
            </a:r>
            <a:r>
              <a:rPr lang="sr-Latn-RS" sz="1200" b="0" kern="1200" baseline="0" dirty="0" err="1" smtClean="0">
                <a:solidFill>
                  <a:schemeClr val="tx1"/>
                </a:solidFill>
                <a:effectLst/>
                <a:latin typeface="+mn-lt"/>
                <a:ea typeface="+mn-ea"/>
                <a:cs typeface="+mn-cs"/>
              </a:rPr>
              <a:t>EncroChat</a:t>
            </a:r>
            <a:r>
              <a:rPr lang="sr-Latn-RS" sz="1200" b="0" kern="1200" baseline="0" dirty="0" smtClean="0">
                <a:solidFill>
                  <a:schemeClr val="tx1"/>
                </a:solidFill>
                <a:effectLst/>
                <a:latin typeface="+mn-lt"/>
                <a:ea typeface="+mn-ea"/>
                <a:cs typeface="+mn-cs"/>
              </a:rPr>
              <a:t>-a nalaze u Francuskoj, pa je mogla da postavi „tehničke uređaje“ kako bi pristupila porukama.</a:t>
            </a:r>
          </a:p>
          <a:p>
            <a:pPr indent="457200"/>
            <a:r>
              <a:rPr lang="sr-Latn-RS" sz="1200" b="0" kern="1200" baseline="0" dirty="0" smtClean="0">
                <a:solidFill>
                  <a:schemeClr val="tx1"/>
                </a:solidFill>
                <a:effectLst/>
                <a:latin typeface="+mn-lt"/>
                <a:ea typeface="+mn-ea"/>
                <a:cs typeface="+mn-cs"/>
              </a:rPr>
              <a:t>U junu su počele da kruže glasine kako je policija  uspela da kompromituje </a:t>
            </a:r>
            <a:r>
              <a:rPr lang="sr-Latn-RS" sz="1200" b="0" kern="1200" baseline="0" dirty="0" err="1" smtClean="0">
                <a:solidFill>
                  <a:schemeClr val="tx1"/>
                </a:solidFill>
                <a:effectLst/>
                <a:latin typeface="+mn-lt"/>
                <a:ea typeface="+mn-ea"/>
                <a:cs typeface="+mn-cs"/>
              </a:rPr>
              <a:t>EnchroChat</a:t>
            </a:r>
            <a:r>
              <a:rPr lang="sr-Latn-RS" sz="1200" b="0" kern="1200" baseline="0" dirty="0" smtClean="0">
                <a:solidFill>
                  <a:schemeClr val="tx1"/>
                </a:solidFill>
                <a:effectLst/>
                <a:latin typeface="+mn-lt"/>
                <a:ea typeface="+mn-ea"/>
                <a:cs typeface="+mn-cs"/>
              </a:rPr>
              <a:t>.</a:t>
            </a:r>
          </a:p>
          <a:p>
            <a:pPr indent="457200"/>
            <a:r>
              <a:rPr lang="sr-Latn-RS" sz="1200" b="0" kern="1200" baseline="0" dirty="0" smtClean="0">
                <a:solidFill>
                  <a:schemeClr val="tx1"/>
                </a:solidFill>
                <a:effectLst/>
                <a:latin typeface="+mn-lt"/>
                <a:ea typeface="+mn-ea"/>
                <a:cs typeface="+mn-cs"/>
              </a:rPr>
              <a:t>Holandska policija je saopštila da su korisnici počeli da bacaju svoje telefone kada su postali svesni da su njihove poruke presretnute, „ali je za njih već bilo isuviše kasno“.</a:t>
            </a:r>
          </a:p>
          <a:p>
            <a:pPr indent="457200"/>
            <a:r>
              <a:rPr lang="sr-Latn-RS" sz="1200" b="0" kern="1200" baseline="0" dirty="0" smtClean="0">
                <a:solidFill>
                  <a:schemeClr val="tx1"/>
                </a:solidFill>
                <a:effectLst/>
                <a:latin typeface="+mn-lt"/>
                <a:ea typeface="+mn-ea"/>
                <a:cs typeface="+mn-cs"/>
              </a:rPr>
              <a:t>Policija je prethodno već presrela milione poruka od kojih su neke poslužile kao neposredni povod za policijsku akciju – a po osnovu drugih će u budućnosti biti preduzeti određeni koraci.</a:t>
            </a:r>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ovom slajdu vidi se novinski članak u kome se opisuje kako je francuska policija nakon što je otkrila da su serveri jedne kriminalne mreže za četovanje locirani u Francuskoj, postavila na te servere tehnički uređaj koji joj je omogućio da presreće komunikacije. Ta mreža za četovanje, poznata kao </a:t>
            </a:r>
            <a:r>
              <a:rPr lang="sr-Latn-RS" sz="1200" i="1" kern="1200" dirty="0" err="1" smtClean="0">
                <a:solidFill>
                  <a:schemeClr val="tx1"/>
                </a:solidFill>
                <a:effectLst/>
                <a:latin typeface="+mn-lt"/>
                <a:ea typeface="+mn-ea"/>
                <a:cs typeface="+mn-cs"/>
              </a:rPr>
              <a:t>EncroChat</a:t>
            </a:r>
            <a:r>
              <a:rPr lang="sr-Latn-RS" sz="1200" kern="1200" dirty="0" smtClean="0">
                <a:solidFill>
                  <a:schemeClr val="tx1"/>
                </a:solidFill>
                <a:effectLst/>
                <a:latin typeface="+mn-lt"/>
                <a:ea typeface="+mn-ea"/>
                <a:cs typeface="+mn-cs"/>
              </a:rPr>
              <a:t>, imala je 60.000 potpisnika. Budući da su poruke koje su </a:t>
            </a:r>
            <a:r>
              <a:rPr lang="sr-Latn-RS" sz="1200" kern="1200" dirty="0" err="1" smtClean="0">
                <a:solidFill>
                  <a:schemeClr val="tx1"/>
                </a:solidFill>
                <a:effectLst/>
                <a:latin typeface="+mn-lt"/>
                <a:ea typeface="+mn-ea"/>
                <a:cs typeface="+mn-cs"/>
              </a:rPr>
              <a:t>slate</a:t>
            </a:r>
            <a:r>
              <a:rPr lang="sr-Latn-RS" sz="1200" kern="1200" dirty="0" smtClean="0">
                <a:solidFill>
                  <a:schemeClr val="tx1"/>
                </a:solidFill>
                <a:effectLst/>
                <a:latin typeface="+mn-lt"/>
                <a:ea typeface="+mn-ea"/>
                <a:cs typeface="+mn-cs"/>
              </a:rPr>
              <a:t> preko te mreže automatski brisane i na telefonu pošiljaoca i na telefonu primaoca, policija nije imala nikakvu drugu mogućnost do da sprovede živo presretanje komunikacija kako bi prikupila dokaze. Te dokaze su kasnije koristile agencije širom Evrope i na osnovu njih je uhapšeno više od 800 ljudi. U Ujedinjenom Kraljevstvu su tom prilikom zaplenjene dve tone droge, nekoliko desetina pištolja i 54 miliona funti gotovine sumnjivog porekla. </a:t>
            </a:r>
            <a:endParaRPr lang="en-US" sz="1200" kern="1200" dirty="0" smtClean="0">
              <a:solidFill>
                <a:schemeClr val="tx1"/>
              </a:solidFill>
              <a:effectLst/>
              <a:latin typeface="+mn-lt"/>
              <a:ea typeface="+mn-ea"/>
              <a:cs typeface="+mn-cs"/>
            </a:endParaRPr>
          </a:p>
          <a:p>
            <a:pPr indent="457200"/>
            <a:r>
              <a:rPr lang="en-US" sz="1200" kern="1200" dirty="0" smtClean="0">
                <a:solidFill>
                  <a:schemeClr val="tx1"/>
                </a:solidFill>
                <a:effectLst/>
                <a:latin typeface="+mn-lt"/>
                <a:ea typeface="+mn-ea"/>
                <a:cs typeface="+mn-cs"/>
              </a:rPr>
              <a:t>Link </a:t>
            </a:r>
            <a:r>
              <a:rPr lang="sr-Latn-RS" sz="1200" kern="1200" dirty="0" smtClean="0">
                <a:solidFill>
                  <a:schemeClr val="tx1"/>
                </a:solidFill>
                <a:effectLst/>
                <a:latin typeface="+mn-lt"/>
                <a:ea typeface="+mn-ea"/>
                <a:cs typeface="+mn-cs"/>
              </a:rPr>
              <a:t>do novinskog članka</a:t>
            </a:r>
            <a:r>
              <a:rPr lang="en-US" sz="1200" kern="1200" dirty="0" smtClean="0">
                <a:solidFill>
                  <a:schemeClr val="tx1"/>
                </a:solidFill>
                <a:effectLst/>
                <a:latin typeface="+mn-lt"/>
                <a:ea typeface="+mn-ea"/>
                <a:cs typeface="+mn-cs"/>
              </a:rPr>
              <a:t>: https://www.bbc.com/news/uk-53263310 </a:t>
            </a:r>
          </a:p>
          <a:p>
            <a:pPr indent="457200"/>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0" dirty="0" smtClean="0"/>
              <a:t>	Na levoj strani slajda prikazan je tekst člana 21. Budimpeštanske konvencije s jednim naglašenim elementom </a:t>
            </a:r>
            <a:r>
              <a:rPr lang="en-US" b="0" dirty="0" smtClean="0"/>
              <a:t>(“</a:t>
            </a:r>
            <a:r>
              <a:rPr lang="sr-Latn-RS" sz="1200" b="0" dirty="0" smtClean="0">
                <a:solidFill>
                  <a:srgbClr val="FF0000"/>
                </a:solidFill>
              </a:rPr>
              <a:t>teškim delima</a:t>
            </a:r>
            <a:r>
              <a:rPr lang="en-US" b="0" dirty="0" smtClean="0"/>
              <a:t>”)</a:t>
            </a:r>
            <a:r>
              <a:rPr lang="en-US" dirty="0" smtClean="0"/>
              <a:t>.</a:t>
            </a:r>
            <a:endParaRPr lang="en-US" dirty="0"/>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Na desnoj strani slajda dato je objašnjenje tog naglašenog elementa.</a:t>
            </a:r>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(„prikupljaju ili snimaju... obavežu davaoca usluga... prikupljaju ili snimaju... sarađuju i pomažu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(„tehnička sredstva... tehnička sredstva”).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(„postojećih tehničkih mogućnosti”).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(„podataka iz sadržaja”).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(„određenih komunikacija”).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	Na slajdu su navedeni ciljevi sesije. Tu je naglašeno šta polaznici treba da očekuju da će naučiti sa slajdova. Polaznicima se može napomenuti da će taj slajd biti ponovo razmotren na završetku sesije da bi se procenilo da li su ostvareni svi navedeni ciljevi. </a:t>
            </a:r>
            <a:endParaRPr lang="en-US" sz="1200" kern="1200" dirty="0" smtClean="0">
              <a:solidFill>
                <a:schemeClr val="tx1"/>
              </a:solidFill>
              <a:effectLst/>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3600" dirty="0"/>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(„na njenoj teritoriji”).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(„usvoji zakonske i druge mere neophodne”).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a:t>
            </a:r>
            <a:r>
              <a:rPr lang="es-CL" sz="1200"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„da obavežu davaoca usluga da čuva u tajnosti</a:t>
            </a:r>
            <a:r>
              <a:rPr lang="es-CL"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(„primenjuju se odredbe članova 14. i 15.”).</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i sva druga ovlašćenja utvrđena u skladu sa Budimpeštanskom konvencijom, i ovo procesno ovlašćenje podleže uslovima i ograničenjima. 	Na slajdu su navedena moguća relevantna ograničenja.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je: b) Ne – ovlašćenje za pretraživanje može se ostvariti samo u odnosu na određene računare – tako u originalu,</a:t>
            </a:r>
            <a:r>
              <a:rPr lang="sr-Latn-RS" baseline="0" dirty="0" smtClean="0"/>
              <a:t> </a:t>
            </a:r>
            <a:r>
              <a:rPr lang="sr-Latn-RS" baseline="0" err="1" smtClean="0"/>
              <a:t>prim</a:t>
            </a:r>
            <a:r>
              <a:rPr lang="sr-Latn-RS" baseline="0" smtClean="0"/>
              <a:t>. prev</a:t>
            </a:r>
            <a:r>
              <a:rPr lang="sr-Latn-RS" baseline="0" dirty="0" smtClean="0"/>
              <a:t>.)</a:t>
            </a:r>
            <a:r>
              <a:rPr lang="sr-Latn-RS"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je</a:t>
            </a:r>
            <a:r>
              <a:rPr lang="en-US" dirty="0" smtClean="0"/>
              <a:t>: </a:t>
            </a:r>
            <a:r>
              <a:rPr lang="en-US" dirty="0"/>
              <a:t>b) </a:t>
            </a:r>
            <a:r>
              <a:rPr lang="en-US" dirty="0" smtClean="0"/>
              <a:t>N</a:t>
            </a:r>
            <a:r>
              <a:rPr lang="sr-Latn-RS" dirty="0" smtClean="0"/>
              <a:t>e</a:t>
            </a:r>
            <a:r>
              <a:rPr lang="en-US" dirty="0" smtClean="0"/>
              <a:t> </a:t>
            </a:r>
            <a:r>
              <a:rPr lang="en-US" dirty="0"/>
              <a:t>– </a:t>
            </a:r>
            <a:r>
              <a:rPr lang="sr-Latn-RS" dirty="0" smtClean="0"/>
              <a:t>ovlašćenje za </a:t>
            </a:r>
            <a:r>
              <a:rPr lang="sr-Latn-RS" sz="1200" kern="1200" dirty="0" smtClean="0">
                <a:solidFill>
                  <a:schemeClr val="bg1"/>
                </a:solidFill>
                <a:latin typeface="+mn-lt"/>
                <a:ea typeface="+mn-ea"/>
                <a:cs typeface="+mn-cs"/>
              </a:rPr>
              <a:t>presretanje podataka iz sadržaja može se primeniti samo u vezi sa teškim krivičnim delima</a:t>
            </a:r>
            <a:r>
              <a:rPr lang="en-US" sz="1200" b="0" dirty="0" smtClean="0">
                <a:solidFill>
                  <a:srgbClr val="FF0000"/>
                </a:solidFill>
              </a:rPr>
              <a:t>. </a:t>
            </a:r>
            <a:endParaRPr lang="sr-Latn-RS" sz="1200" b="0" dirty="0" smtClean="0">
              <a:solidFill>
                <a:srgbClr val="FF0000"/>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b="0" dirty="0" smtClean="0">
                <a:solidFill>
                  <a:srgbClr val="FF0000"/>
                </a:solidFill>
              </a:rPr>
              <a:t>	</a:t>
            </a:r>
            <a:endParaRPr lang="x-none"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81648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Članom 22. utvrđuje se niz kriterijuma na osnovu kojih se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Budimpeštanske konvencije traži da uspostave nadležnost za krivična dela izvršena u skladu sa članovima 2–11. Budimpeštanske konvencije. Tu je obuhvaćeno i načelo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i načelo državljanstva, a objašnjeno je i kada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ne mogu da primenjuju određene odredbe.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a:t>
            </a:r>
            <a:r>
              <a:rPr lang="sr-Latn-RS" sz="1200" kern="1200" dirty="0" err="1" smtClean="0">
                <a:solidFill>
                  <a:schemeClr val="tx1"/>
                </a:solidFill>
                <a:effectLst/>
                <a:latin typeface="+mn-lt"/>
                <a:ea typeface="+mn-ea"/>
                <a:cs typeface="+mn-cs"/>
              </a:rPr>
              <a:t>transnacionalnu</a:t>
            </a:r>
            <a:r>
              <a:rPr lang="sr-Latn-RS" sz="1200" kern="1200" dirty="0" smtClean="0">
                <a:solidFill>
                  <a:schemeClr val="tx1"/>
                </a:solidFill>
                <a:effectLst/>
                <a:latin typeface="+mn-lt"/>
                <a:ea typeface="+mn-ea"/>
                <a:cs typeface="+mn-cs"/>
              </a:rPr>
              <a:t> prirodu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veoma je važno i to što se u članu 22. uređuje proces uzajamnih konsultacija u situacijama kada dve države imaju istovremenu nadležnost na osnovu primene načela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i/ili načela državljanstva.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(„na njenoj teritoriji”).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ovom elementu naglašava se najosnovnije načelo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 država može da uspostavi svoju nadležnost za krivično delo koje je izvršeno u skladu sa članovima 2–11. Budimpeštanske konvencije onda kada je to krivično delo izvršeno na njenoj teritoriji. Na ovom slajdu navedeni su primeri slučajeva u kojima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može da uspostavi svoju teritorijalnu nadležnost.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(„brodu pod zastavom... vazduhoplovu registrovanom u skladu sa zakonima”).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Taj element naglašava dopunske aspekte načela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 utvrđuje se da zemlja može da ostvaruje nadležnost za krivično delo utvrđeno u skladu sa članovima 2–11. Budimpeštanske konvencije ako je to delo počinjeno na brodu koji plovi pod njenom zastavom ili u vazduhoplovu koji je registrovan u skladu sa njenim zakonima. Mnoge zemlje takođe ostvaruju nadležnost u odnosu na obična krivična dela onda kada su ta dela izvršena na brodovima koji plove pod njihovom zastavom ili u vazduhoplovima koji su registrovani u skladu sa njihovim zakonima.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(„od strane njenog državljanina, ako je delo kažnjivo... zemlje gde je izvršeno... na mestu izvan nadležnosti bilo koje države”).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tom elementu naglašeno je najosnovnije načelo državljanstva – kojim se utvrđuje da neka država može ostvarivati nadležnost za krivično delo propisano u skladu sa članovima 2–11. Budimpeštanske konvencije kada je to delo izvršio jedan od njenih državljana. Takođe postoji dodatni preduslov da to delo mora biti kažnjivo kao krivično delo i na teritoriji na kojoj je izvršeno i izvan nadležnosti bilo koje države.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(„pravo da ne primenjuje, ili da samo u određenim slučajevima, ili pod određenim okolnostima primenjuje pravila o nadležnosti određena u stavovima od </a:t>
            </a:r>
            <a:r>
              <a:rPr lang="sr-Latn-RS" sz="1200" kern="1200" dirty="0" err="1" smtClean="0">
                <a:solidFill>
                  <a:schemeClr val="tx1"/>
                </a:solidFill>
                <a:effectLst/>
                <a:latin typeface="+mn-lt"/>
                <a:ea typeface="+mn-ea"/>
                <a:cs typeface="+mn-cs"/>
              </a:rPr>
              <a:t>1.b</a:t>
            </a:r>
            <a:r>
              <a:rPr lang="sr-Latn-RS" sz="1200" kern="1200" dirty="0" smtClean="0">
                <a:solidFill>
                  <a:schemeClr val="tx1"/>
                </a:solidFill>
                <a:effectLst/>
                <a:latin typeface="+mn-lt"/>
                <a:ea typeface="+mn-ea"/>
                <a:cs typeface="+mn-cs"/>
              </a:rPr>
              <a:t>) do </a:t>
            </a:r>
            <a:r>
              <a:rPr lang="sr-Latn-RS" sz="1200" kern="1200" dirty="0" err="1" smtClean="0">
                <a:solidFill>
                  <a:schemeClr val="tx1"/>
                </a:solidFill>
                <a:effectLst/>
                <a:latin typeface="+mn-lt"/>
                <a:ea typeface="+mn-ea"/>
                <a:cs typeface="+mn-cs"/>
              </a:rPr>
              <a:t>1.d</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Taj element suštinski pruža državama mogućnost da ne primene određene zahteve u pogledu nadležnosti. Praktično, jedini obavezni zahtev u pogledu nadležnosti prema Budimpeštanskoj konvenciji utvrđen je u članu 22. stav 1. tačka a) (osnovno načelo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(„osumnjičeni nalazi na njenoj teritoriji, 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ga, samo na osnovu njegovog ili njenog državljanstva, ne izruči”).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slajd objašnjava da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mora uspostaviti svoju nadležnost ako odbije zahtev za izručenje osumnjičenog lica isključivo na osnovu njegovog državljanstva. Time se osigurava da se može povesti krivični postupak protiv osumnjičenog lica u zemlji u kojoj se ono nalazi.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(„ne isključuje nadležnost za bilo koje krivično gonjenje... u skladu s domaćim pravom”).</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Važna odlika Budimpeštanske konvencije jeste to što ona ne isključuje krivičnu nadležnost koju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želi da uspostavi u skladu sa odredbama svog unutrašnjeg prava.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(„više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ističe nadležnost... međusobno konsultovati... u pogledu utvrđivanja najpogodnije nadležnosti za gonjenje”).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a:t>
            </a:r>
            <a:r>
              <a:rPr lang="sr-Latn-RS" sz="1200" kern="1200" dirty="0" err="1" smtClean="0">
                <a:solidFill>
                  <a:schemeClr val="tx1"/>
                </a:solidFill>
                <a:effectLst/>
                <a:latin typeface="+mn-lt"/>
                <a:ea typeface="+mn-ea"/>
                <a:cs typeface="+mn-cs"/>
              </a:rPr>
              <a:t>transnacionalnu</a:t>
            </a:r>
            <a:r>
              <a:rPr lang="sr-Latn-RS" sz="1200" kern="1200" dirty="0" smtClean="0">
                <a:solidFill>
                  <a:schemeClr val="tx1"/>
                </a:solidFill>
                <a:effectLst/>
                <a:latin typeface="+mn-lt"/>
                <a:ea typeface="+mn-ea"/>
                <a:cs typeface="+mn-cs"/>
              </a:rPr>
              <a:t> prirodu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nisu neuobičajene situacije u kojima više od jedne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ističe nadležnost u vezi s nekim krivičnim delom ili učiniocem krivičnog dela. U stavu 239. Eksplanatornog izveštaja uz Budimpeštansku konvenciju ističe se: </a:t>
            </a:r>
            <a:r>
              <a:rPr lang="sr-Latn-RS" sz="1200" i="1" kern="1200" dirty="0" smtClean="0">
                <a:solidFill>
                  <a:schemeClr val="tx1"/>
                </a:solidFill>
                <a:effectLst/>
                <a:latin typeface="+mn-lt"/>
                <a:ea typeface="+mn-ea"/>
                <a:cs typeface="+mn-cs"/>
              </a:rPr>
              <a:t>Na primer, mnogi napadi računarskim virusima, prevare i kršenja autorskih prava izvršeni preko interneta imaju na meti žrtve koje se nalaze u više različitih država. Da bi se izbeglo dupliranje napora, nepotrebne neugodnosti za svedoke ili konkurencija među organima reda u državama o kojima je reč, ili da se na neki drugi način poboljša efikasnost ili pravičnost postupka, pristupa se konsultacijama.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	Na slajdu su ponovljeni ciljevi ove sesije. Predavač može proći kroz te ciljeve kako bi bio siguran da su svi aspekti obuhvaćeni ovim modulom. </a:t>
            </a:r>
            <a:endParaRPr lang="en-US" sz="1200" kern="1200" dirty="0" smtClean="0">
              <a:solidFill>
                <a:schemeClr val="tx1"/>
              </a:solidFill>
              <a:effectLst/>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3600" dirty="0"/>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Pretraživanje i zaplena propisani su u članu 19.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Većina nacionalnih procesnih pravila obuhvata opšte odredbe za pretraživanje i zaplenu, ali nemaju sva nacionalna zakonodavstva posebna pravila kojima bi se uređivala oblast računarskog pretraživanja i zaplene računarskih podataka. U mnogim jurisdikcijama sasvim su dovoljni tradicionalno pretraživanje i zaplena. Međutim, stvarni svet nas uči da se digitalno pretraživanje suočava sa izazovima koji ranije nisu bili poznati i koji su na primer posledica međusobne povezanosti računarskih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a:t>
            </a:r>
            <a:r>
              <a:rPr lang="sr-Latn-RS" sz="1200" kern="1200" dirty="0" err="1" smtClean="0">
                <a:solidFill>
                  <a:schemeClr val="tx1"/>
                </a:solidFill>
                <a:effectLst/>
                <a:latin typeface="+mn-lt"/>
                <a:ea typeface="+mn-ea"/>
                <a:cs typeface="+mn-cs"/>
              </a:rPr>
              <a:t>suočenosti</a:t>
            </a:r>
            <a:r>
              <a:rPr lang="sr-Latn-RS" sz="1200" kern="1200" dirty="0" smtClean="0">
                <a:solidFill>
                  <a:schemeClr val="tx1"/>
                </a:solidFill>
                <a:effectLst/>
                <a:latin typeface="+mn-lt"/>
                <a:ea typeface="+mn-ea"/>
                <a:cs typeface="+mn-cs"/>
              </a:rPr>
              <a:t> s takvom vrstom novih pitanja, Budimpeštanska konvencija je utvrdila posebna pravila za pretraživanje i zaplenu u digitalnom svetu. Zahvaljujući tome stvorena je mogućnost pretraživanja u računarskom sistemu, u medijumu za čuvanje podataka i u računarskom sistemu kome se može pristupiti preko početnog sistema. Potonje omogućuje nadležnim organima da „odmah” prošire pretraživanje na drugi računarski sistem onda kada tokom zakonitog pretraživanja nekog konkretnog računarskog sistema ili jednog njegovog dela osnovano posumnjaju da se traženi podaci čuvaju u nekom drugom računarskom sistemu na njihovoj teritoriji.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istražnim ovlašćenjima, član 19. nalaže da istražni organi budu ovlašćeni da „zaplene ili da na sličan način obezbede” računarske podatke kojima su pristupili, kao i da narede svakom licu koje poznaje način rada računarskog sistema ili mere primenjene za zaštitu računarskih podataka na tom sistemu da pruži, u razumnoj meri, neophodne podatke kako bi se omogućilo pretraživanje i zaplena.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različite mogućnosti i na efikasnije načine koji su dostupni za pretraživanje računarskih podataka, Budimpeštanska konvencija sadrži popis osnovnih radnji koje istražitelji moraju biti ovlašćeni da preduzmu... (naredni slajd)</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Prema Budimpeštanskoj konvenciji, osnovne radnje u postupku zakonite zaplene računarskih podataka za koje istražitelji moraju po zakonu biti ovlašćeni jesu sledeće: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r>
              <a:rPr lang="es-CL" sz="1200" kern="1200" dirty="0" smtClean="0">
                <a:solidFill>
                  <a:schemeClr val="tx1"/>
                </a:solidFill>
                <a:effectLst/>
                <a:latin typeface="+mn-lt"/>
                <a:ea typeface="+mn-ea"/>
                <a:cs typeface="+mn-cs"/>
              </a:rPr>
              <a:t>a) </a:t>
            </a:r>
            <a:r>
              <a:rPr lang="sr-Latn-RS" sz="1200" kern="1200" dirty="0" smtClean="0">
                <a:solidFill>
                  <a:schemeClr val="tx1"/>
                </a:solidFill>
                <a:effectLst/>
                <a:latin typeface="+mn-lt"/>
                <a:ea typeface="+mn-ea"/>
                <a:cs typeface="+mn-cs"/>
              </a:rPr>
              <a:t>fizička zaplena računarskog sistema;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 pravljenje i zadržavanje kopije tih računarskih podataka (što je važno onda kada se podaci čuvaju na nekom od glavnih servera sa kojih ih je nemoguće fizički ukloniti, kao i onda kada bi fizičko uklanjanje previše omelo prava drugih ljudi koji imaju pravo na pristup tom uređaju – na primer kada je reč o serveru neke velike kompanije);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c) održavanje celovitosti bitnih sačuvanih računarskih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 onemogućavanje pristupa računarskim podacima ili uklanjanje tih podataka iz računarskog sistema kome je </a:t>
            </a:r>
            <a:r>
              <a:rPr lang="sr-Latn-RS" sz="1200" kern="1200" dirty="0" err="1" smtClean="0">
                <a:solidFill>
                  <a:schemeClr val="tx1"/>
                </a:solidFill>
                <a:effectLst/>
                <a:latin typeface="+mn-lt"/>
                <a:ea typeface="+mn-ea"/>
                <a:cs typeface="+mn-cs"/>
              </a:rPr>
              <a:t>pristupljeno</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Poslednja odredba je relevantna za slučaj u kome nije moguća fizička zaplena, ali bi mogla nastupiti stvarna šteta ako bi neko treće lice steklo pristup tim podacima.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Sa izuzetkom obične zaplene samih podataka i izvornog zapisa, sve navedene procesne mogućnosti predstavljaju mere koje su specifične za digitalno okruženje.</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	</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INSAJDER</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Istražitelji kažu da su našli hiljade slika dečje pornografije u kući popularnog dečjeg </a:t>
            </a:r>
            <a:r>
              <a:rPr lang="sr-Latn-RS" sz="1200" b="1" kern="1200" dirty="0" err="1" smtClean="0">
                <a:solidFill>
                  <a:schemeClr val="tx1"/>
                </a:solidFill>
                <a:effectLst/>
                <a:latin typeface="+mn-lt"/>
                <a:ea typeface="+mn-ea"/>
                <a:cs typeface="+mn-cs"/>
              </a:rPr>
              <a:t>jutjubera</a:t>
            </a:r>
            <a:endParaRPr lang="sr-Latn-RS" sz="1200" b="1" kern="1200" dirty="0" smtClean="0">
              <a:solidFill>
                <a:schemeClr val="tx1"/>
              </a:solidFill>
              <a:effectLst/>
              <a:latin typeface="+mn-lt"/>
              <a:ea typeface="+mn-ea"/>
              <a:cs typeface="+mn-cs"/>
            </a:endParaRP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Istražitelji su pronašli „hiljade i hiljade“ slika i video-snimaka dece dok su pretresali  </a:t>
            </a:r>
            <a:r>
              <a:rPr lang="sr-Latn-RS" sz="1200" b="0" kern="1200" dirty="0" err="1" smtClean="0">
                <a:solidFill>
                  <a:schemeClr val="tx1"/>
                </a:solidFill>
                <a:effectLst/>
                <a:latin typeface="+mn-lt"/>
                <a:ea typeface="+mn-ea"/>
                <a:cs typeface="+mn-cs"/>
              </a:rPr>
              <a:t>Krampfovu</a:t>
            </a:r>
            <a:r>
              <a:rPr lang="sr-Latn-RS" sz="1200" b="0" kern="1200" dirty="0" smtClean="0">
                <a:solidFill>
                  <a:schemeClr val="tx1"/>
                </a:solidFill>
                <a:effectLst/>
                <a:latin typeface="+mn-lt"/>
                <a:ea typeface="+mn-ea"/>
                <a:cs typeface="+mn-cs"/>
              </a:rPr>
              <a:t> kuću u okrugu </a:t>
            </a:r>
            <a:r>
              <a:rPr lang="sr-Latn-RS" sz="1200" b="0" kern="1200" dirty="0" err="1" smtClean="0">
                <a:solidFill>
                  <a:schemeClr val="tx1"/>
                </a:solidFill>
                <a:effectLst/>
                <a:latin typeface="+mn-lt"/>
                <a:ea typeface="+mn-ea"/>
                <a:cs typeface="+mn-cs"/>
              </a:rPr>
              <a:t>Kejn</a:t>
            </a:r>
            <a:r>
              <a:rPr lang="sr-Latn-RS" sz="1200" b="0" kern="1200" dirty="0" smtClean="0">
                <a:solidFill>
                  <a:schemeClr val="tx1"/>
                </a:solidFill>
                <a:effectLst/>
                <a:latin typeface="+mn-lt"/>
                <a:ea typeface="+mn-ea"/>
                <a:cs typeface="+mn-cs"/>
              </a:rPr>
              <a:t> u Juti, saopštio je šef univerzitetske policije  </a:t>
            </a:r>
            <a:r>
              <a:rPr lang="sr-Latn-RS" sz="1200" b="0" kern="1200" dirty="0" err="1" smtClean="0">
                <a:solidFill>
                  <a:schemeClr val="tx1"/>
                </a:solidFill>
                <a:effectLst/>
                <a:latin typeface="+mn-lt"/>
                <a:ea typeface="+mn-ea"/>
                <a:cs typeface="+mn-cs"/>
              </a:rPr>
              <a:t>Bler</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Barfus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Blair</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Barfuss</a:t>
            </a:r>
            <a:r>
              <a:rPr lang="sr-Latn-RS" sz="1200" b="0" kern="1200" dirty="0" smtClean="0">
                <a:solidFill>
                  <a:schemeClr val="tx1"/>
                </a:solidFill>
                <a:effectLst/>
                <a:latin typeface="+mn-lt"/>
                <a:ea typeface="+mn-ea"/>
                <a:cs typeface="+mn-cs"/>
              </a:rPr>
              <a:t>) za Sent Džordž </a:t>
            </a:r>
            <a:r>
              <a:rPr lang="sr-Latn-RS" sz="1200" b="0" kern="1200" dirty="0" err="1" smtClean="0">
                <a:solidFill>
                  <a:schemeClr val="tx1"/>
                </a:solidFill>
                <a:effectLst/>
                <a:latin typeface="+mn-lt"/>
                <a:ea typeface="+mn-ea"/>
                <a:cs typeface="+mn-cs"/>
              </a:rPr>
              <a:t>Njuz</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Barfus</a:t>
            </a:r>
            <a:r>
              <a:rPr lang="sr-Latn-RS" sz="1200" b="0" kern="1200" dirty="0" smtClean="0">
                <a:solidFill>
                  <a:schemeClr val="tx1"/>
                </a:solidFill>
                <a:effectLst/>
                <a:latin typeface="+mn-lt"/>
                <a:ea typeface="+mn-ea"/>
                <a:cs typeface="+mn-cs"/>
              </a:rPr>
              <a:t> je radio na ovom slučaju  u svojstvu agenta, pripadnika Radne grupe FBI za borbu protiv eksploatacije dece.</a:t>
            </a:r>
          </a:p>
          <a:p>
            <a:pPr indent="457200"/>
            <a:r>
              <a:rPr lang="sr-Latn-RS" sz="1200" b="0" kern="1200" dirty="0" smtClean="0">
                <a:solidFill>
                  <a:schemeClr val="tx1"/>
                </a:solidFill>
                <a:effectLst/>
                <a:latin typeface="+mn-lt"/>
                <a:ea typeface="+mn-ea"/>
                <a:cs typeface="+mn-cs"/>
              </a:rPr>
              <a:t>Po njegovim rečima, ako je suditi na osnovu video zapisa i fotografija koje su istražitelji otkrili, </a:t>
            </a:r>
            <a:r>
              <a:rPr lang="sr-Latn-RS" sz="1200" b="0" kern="1200" dirty="0" err="1" smtClean="0">
                <a:solidFill>
                  <a:schemeClr val="tx1"/>
                </a:solidFill>
                <a:effectLst/>
                <a:latin typeface="+mn-lt"/>
                <a:ea typeface="+mn-ea"/>
                <a:cs typeface="+mn-cs"/>
              </a:rPr>
              <a:t>Krampf</a:t>
            </a:r>
            <a:r>
              <a:rPr lang="sr-Latn-RS" sz="1200" b="0" kern="1200" dirty="0" smtClean="0">
                <a:solidFill>
                  <a:schemeClr val="tx1"/>
                </a:solidFill>
                <a:effectLst/>
                <a:latin typeface="+mn-lt"/>
                <a:ea typeface="+mn-ea"/>
                <a:cs typeface="+mn-cs"/>
              </a:rPr>
              <a:t> „to očigledno već veoma dugo radi“. Optužnica koja je podignuta deo je  tajne policijske operacije u kojoj je uhapšeno desetak ljudi u Sent Džordžu, u Juti.</a:t>
            </a:r>
          </a:p>
          <a:p>
            <a:pPr indent="457200"/>
            <a:r>
              <a:rPr lang="sr-Latn-RS" sz="1200" b="0" kern="1200" dirty="0" err="1" smtClean="0">
                <a:solidFill>
                  <a:schemeClr val="tx1"/>
                </a:solidFill>
                <a:effectLst/>
                <a:latin typeface="+mn-lt"/>
                <a:ea typeface="+mn-ea"/>
                <a:cs typeface="+mn-cs"/>
              </a:rPr>
              <a:t>Barfus</a:t>
            </a:r>
            <a:r>
              <a:rPr lang="sr-Latn-RS" sz="1200" b="0" kern="1200" baseline="0" dirty="0" smtClean="0">
                <a:solidFill>
                  <a:schemeClr val="tx1"/>
                </a:solidFill>
                <a:effectLst/>
                <a:latin typeface="+mn-lt"/>
                <a:ea typeface="+mn-ea"/>
                <a:cs typeface="+mn-cs"/>
              </a:rPr>
              <a:t> je izjavio za „</a:t>
            </a:r>
            <a:r>
              <a:rPr lang="sr-Latn-RS" sz="1200" b="0" kern="1200" baseline="0" dirty="0" err="1" smtClean="0">
                <a:solidFill>
                  <a:schemeClr val="tx1"/>
                </a:solidFill>
                <a:effectLst/>
                <a:latin typeface="+mn-lt"/>
                <a:ea typeface="+mn-ea"/>
                <a:cs typeface="+mn-cs"/>
              </a:rPr>
              <a:t>Insajder</a:t>
            </a:r>
            <a:r>
              <a:rPr lang="sr-Latn-RS" sz="1200" b="0" kern="1200" baseline="0" dirty="0" smtClean="0">
                <a:solidFill>
                  <a:schemeClr val="tx1"/>
                </a:solidFill>
                <a:effectLst/>
                <a:latin typeface="+mn-lt"/>
                <a:ea typeface="+mn-ea"/>
                <a:cs typeface="+mn-cs"/>
              </a:rPr>
              <a:t>“ u </a:t>
            </a:r>
            <a:r>
              <a:rPr lang="sr-Latn-RS" sz="1200" b="0" kern="1200" baseline="0" dirty="0" err="1" smtClean="0">
                <a:solidFill>
                  <a:schemeClr val="tx1"/>
                </a:solidFill>
                <a:effectLst/>
                <a:latin typeface="+mn-lt"/>
                <a:ea typeface="+mn-ea"/>
                <a:cs typeface="+mn-cs"/>
              </a:rPr>
              <a:t>imejlu</a:t>
            </a:r>
            <a:r>
              <a:rPr lang="sr-Latn-RS" sz="1200" b="0" kern="1200" baseline="0" dirty="0" smtClean="0">
                <a:solidFill>
                  <a:schemeClr val="tx1"/>
                </a:solidFill>
                <a:effectLst/>
                <a:latin typeface="+mn-lt"/>
                <a:ea typeface="+mn-ea"/>
                <a:cs typeface="+mn-cs"/>
              </a:rPr>
              <a:t> da je </a:t>
            </a:r>
            <a:r>
              <a:rPr lang="sr-Latn-RS" sz="1200" b="0" kern="1200" baseline="0" dirty="0" err="1" smtClean="0">
                <a:solidFill>
                  <a:schemeClr val="tx1"/>
                </a:solidFill>
                <a:effectLst/>
                <a:latin typeface="+mn-lt"/>
                <a:ea typeface="+mn-ea"/>
                <a:cs typeface="+mn-cs"/>
              </a:rPr>
              <a:t>Krampf</a:t>
            </a:r>
            <a:r>
              <a:rPr lang="sr-Latn-RS" sz="1200" b="0" kern="1200" baseline="0" dirty="0" smtClean="0">
                <a:solidFill>
                  <a:schemeClr val="tx1"/>
                </a:solidFill>
                <a:effectLst/>
                <a:latin typeface="+mn-lt"/>
                <a:ea typeface="+mn-ea"/>
                <a:cs typeface="+mn-cs"/>
              </a:rPr>
              <a:t> priznao istražiteljima tokom saslušanja da je tačno da je „</a:t>
            </a:r>
            <a:r>
              <a:rPr lang="sr-Latn-RS" sz="1200" b="0" kern="1200" baseline="0" dirty="0" err="1" smtClean="0">
                <a:solidFill>
                  <a:schemeClr val="tx1"/>
                </a:solidFill>
                <a:effectLst/>
                <a:latin typeface="+mn-lt"/>
                <a:ea typeface="+mn-ea"/>
                <a:cs typeface="+mn-cs"/>
              </a:rPr>
              <a:t>daunloudovao</a:t>
            </a:r>
            <a:r>
              <a:rPr lang="sr-Latn-RS" sz="1200" b="0" kern="1200" baseline="0" dirty="0" smtClean="0">
                <a:solidFill>
                  <a:schemeClr val="tx1"/>
                </a:solidFill>
                <a:effectLst/>
                <a:latin typeface="+mn-lt"/>
                <a:ea typeface="+mn-ea"/>
                <a:cs typeface="+mn-cs"/>
              </a:rPr>
              <a:t>“više fajlova materijala sa zloupotrebom dece. </a:t>
            </a:r>
            <a:r>
              <a:rPr lang="sr-Latn-RS" sz="1200" b="0" kern="1200" baseline="0" dirty="0" err="1" smtClean="0">
                <a:solidFill>
                  <a:schemeClr val="tx1"/>
                </a:solidFill>
                <a:effectLst/>
                <a:latin typeface="+mn-lt"/>
                <a:ea typeface="+mn-ea"/>
                <a:cs typeface="+mn-cs"/>
              </a:rPr>
              <a:t>Barfus</a:t>
            </a:r>
            <a:r>
              <a:rPr lang="sr-Latn-RS" sz="1200" b="0" kern="1200" baseline="0" dirty="0" smtClean="0">
                <a:solidFill>
                  <a:schemeClr val="tx1"/>
                </a:solidFill>
                <a:effectLst/>
                <a:latin typeface="+mn-lt"/>
                <a:ea typeface="+mn-ea"/>
                <a:cs typeface="+mn-cs"/>
              </a:rPr>
              <a:t> je rekao da su istražitelji „zaplenili više od 20 eksternih hard diskova u njegovom stanu“ i da su sav taj zaplenjeni materijal, uređaje i fajlove,  poslali u regionalnu </a:t>
            </a:r>
            <a:r>
              <a:rPr lang="sr-Latn-RS" sz="1200" b="0" kern="1200" baseline="0" dirty="0" err="1" smtClean="0">
                <a:solidFill>
                  <a:schemeClr val="tx1"/>
                </a:solidFill>
                <a:effectLst/>
                <a:latin typeface="+mn-lt"/>
                <a:ea typeface="+mn-ea"/>
                <a:cs typeface="+mn-cs"/>
              </a:rPr>
              <a:t>forenzičku</a:t>
            </a:r>
            <a:r>
              <a:rPr lang="sr-Latn-RS" sz="1200" b="0" kern="1200" baseline="0" dirty="0" smtClean="0">
                <a:solidFill>
                  <a:schemeClr val="tx1"/>
                </a:solidFill>
                <a:effectLst/>
                <a:latin typeface="+mn-lt"/>
                <a:ea typeface="+mn-ea"/>
                <a:cs typeface="+mn-cs"/>
              </a:rPr>
              <a:t> laboratoriju FBI za digitalne analize.</a:t>
            </a:r>
            <a:endParaRPr lang="sr-Latn-RS" sz="1200" b="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slajdu je prikazan novinski članak u kome su opisani pretraživanje i zaplena koje je sprovela Radna grupa za borbu protiv eksploatacije dece američkog Federalnog istražnog biroa (FBI). Prema navodima u tom članku, FBI je zaplenio više od 20 eksternih hard diskova iz stana pojedinca optuženog za posedovanje slika dečje pornografije.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Link </a:t>
            </a:r>
            <a:r>
              <a:rPr lang="sr-Latn-RS" sz="1200" kern="1200" dirty="0" smtClean="0">
                <a:solidFill>
                  <a:schemeClr val="tx1"/>
                </a:solidFill>
                <a:effectLst/>
                <a:latin typeface="+mn-lt"/>
                <a:ea typeface="+mn-ea"/>
                <a:cs typeface="+mn-cs"/>
              </a:rPr>
              <a:t>za članak </a:t>
            </a:r>
            <a:r>
              <a:rPr lang="en-US" sz="1200" kern="1200" dirty="0" smtClean="0">
                <a:solidFill>
                  <a:schemeClr val="tx1"/>
                </a:solidFill>
                <a:effectLst/>
                <a:latin typeface="+mn-lt"/>
                <a:ea typeface="+mn-ea"/>
                <a:cs typeface="+mn-cs"/>
              </a:rPr>
              <a:t>: https://www.insider.com/children-youtube-channel-child-porn-the-happy-scientist-charges-kids-2020-9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slajdu je prikazan novinski članak u kome je opisana operacija pretraživanja i zaplene koju je sprovela nemačka policija zajedno sa </a:t>
            </a:r>
            <a:r>
              <a:rPr lang="sr-Latn-RS" sz="1200" kern="1200" dirty="0" err="1" smtClean="0">
                <a:solidFill>
                  <a:schemeClr val="tx1"/>
                </a:solidFill>
                <a:effectLst/>
                <a:latin typeface="+mn-lt"/>
                <a:ea typeface="+mn-ea"/>
                <a:cs typeface="+mn-cs"/>
              </a:rPr>
              <a:t>Evropolom</a:t>
            </a:r>
            <a:r>
              <a:rPr lang="sr-Latn-RS" sz="1200" kern="1200" dirty="0" smtClean="0">
                <a:solidFill>
                  <a:schemeClr val="tx1"/>
                </a:solidFill>
                <a:effectLst/>
                <a:latin typeface="+mn-lt"/>
                <a:ea typeface="+mn-ea"/>
                <a:cs typeface="+mn-cs"/>
              </a:rPr>
              <a:t> i policijskim službama SAD, Holandije i Francuske. To je izvedeno u okviru </a:t>
            </a:r>
            <a:r>
              <a:rPr lang="sr-Latn-RS" sz="1200" kern="1200" dirty="0" err="1" smtClean="0">
                <a:solidFill>
                  <a:schemeClr val="tx1"/>
                </a:solidFill>
                <a:effectLst/>
                <a:latin typeface="+mn-lt"/>
                <a:ea typeface="+mn-ea"/>
                <a:cs typeface="+mn-cs"/>
              </a:rPr>
              <a:t>koordinisanih</a:t>
            </a:r>
            <a:r>
              <a:rPr lang="sr-Latn-RS" sz="1200" kern="1200" dirty="0" smtClean="0">
                <a:solidFill>
                  <a:schemeClr val="tx1"/>
                </a:solidFill>
                <a:effectLst/>
                <a:latin typeface="+mn-lt"/>
                <a:ea typeface="+mn-ea"/>
                <a:cs typeface="+mn-cs"/>
              </a:rPr>
              <a:t> međunarodnih napora za obaranje tržišta na </a:t>
            </a:r>
            <a:r>
              <a:rPr lang="sr-Latn-RS" sz="1200" kern="1200" dirty="0" err="1" smtClean="0">
                <a:solidFill>
                  <a:schemeClr val="tx1"/>
                </a:solidFill>
                <a:effectLst/>
                <a:latin typeface="+mn-lt"/>
                <a:ea typeface="+mn-ea"/>
                <a:cs typeface="+mn-cs"/>
              </a:rPr>
              <a:t>darkvebu</a:t>
            </a:r>
            <a:r>
              <a:rPr lang="sr-Latn-RS" sz="1200" kern="1200" dirty="0" smtClean="0">
                <a:solidFill>
                  <a:schemeClr val="tx1"/>
                </a:solidFill>
                <a:effectLst/>
                <a:latin typeface="+mn-lt"/>
                <a:ea typeface="+mn-ea"/>
                <a:cs typeface="+mn-cs"/>
              </a:rPr>
              <a:t> („tamna mreža”) poznatog kao </a:t>
            </a:r>
            <a:r>
              <a:rPr lang="sr-Latn-RS" sz="1200" i="1" kern="1200" dirty="0" err="1" smtClean="0">
                <a:solidFill>
                  <a:schemeClr val="tx1"/>
                </a:solidFill>
                <a:effectLst/>
                <a:latin typeface="+mn-lt"/>
                <a:ea typeface="+mn-ea"/>
                <a:cs typeface="+mn-cs"/>
              </a:rPr>
              <a:t>Wall</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Street</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Market</a:t>
            </a:r>
            <a:r>
              <a:rPr lang="sr-Latn-RS" sz="1200" kern="1200" dirty="0" smtClean="0">
                <a:solidFill>
                  <a:schemeClr val="tx1"/>
                </a:solidFill>
                <a:effectLst/>
                <a:latin typeface="+mn-lt"/>
                <a:ea typeface="+mn-ea"/>
                <a:cs typeface="+mn-cs"/>
              </a:rPr>
              <a:t>, na kome su korisnici prodavali ilegalne proizvode, kao što su droga, oružje, identifikacioni podaci o korisnicima i alati za </a:t>
            </a:r>
            <a:r>
              <a:rPr lang="sr-Latn-RS" sz="1200" kern="1200" dirty="0" err="1" smtClean="0">
                <a:solidFill>
                  <a:schemeClr val="tx1"/>
                </a:solidFill>
                <a:effectLst/>
                <a:latin typeface="+mn-lt"/>
                <a:ea typeface="+mn-ea"/>
                <a:cs typeface="+mn-cs"/>
              </a:rPr>
              <a:t>hakovanje</a:t>
            </a:r>
            <a:r>
              <a:rPr lang="sr-Latn-RS" sz="1200" kern="1200" dirty="0" smtClean="0">
                <a:solidFill>
                  <a:schemeClr val="tx1"/>
                </a:solidFill>
                <a:effectLst/>
                <a:latin typeface="+mn-lt"/>
                <a:ea typeface="+mn-ea"/>
                <a:cs typeface="+mn-cs"/>
              </a:rPr>
              <a:t>. Predavač treba da koristi ovaj primer da bi pokazao da se ovlašćenje za zaplenu  računarskih podataka ne odnosi samo na fizičku zaplenu računarskih sistema i uređaja za skladištenje, odnosno čuvanje podataka već i na to da se </a:t>
            </a:r>
            <a:r>
              <a:rPr lang="es-CL" sz="1200" kern="1200" dirty="0" err="1" smtClean="0">
                <a:solidFill>
                  <a:schemeClr val="tx1"/>
                </a:solidFill>
                <a:effectLst/>
                <a:latin typeface="+mn-lt"/>
                <a:ea typeface="+mn-ea"/>
                <a:cs typeface="+mn-cs"/>
              </a:rPr>
              <a:t>onemogući</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pristup</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računarskim</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podacima</a:t>
            </a:r>
            <a:r>
              <a:rPr lang="sr-Latn-R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02/04/2021</a:t>
            </a:fld>
            <a:endParaRPr lang="en-GB"/>
          </a:p>
        </p:txBody>
      </p:sp>
      <p:sp>
        <p:nvSpPr>
          <p:cNvPr id="5" name="Footer Placeholder 4">
            <a:extLst>
              <a:ext uri="{FF2B5EF4-FFF2-40B4-BE49-F238E27FC236}">
                <a16:creationId xmlns:a16="http://schemas.microsoft.com/office/drawing/2014/main" xmlns=""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02/04/2021</a:t>
            </a:fld>
            <a:endParaRPr lang="en-GB"/>
          </a:p>
        </p:txBody>
      </p:sp>
      <p:sp>
        <p:nvSpPr>
          <p:cNvPr id="5" name="Footer Placeholder 4">
            <a:extLst>
              <a:ext uri="{FF2B5EF4-FFF2-40B4-BE49-F238E27FC236}">
                <a16:creationId xmlns:a16="http://schemas.microsoft.com/office/drawing/2014/main" xmlns=""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02/04/2021</a:t>
            </a:fld>
            <a:endParaRPr lang="en-GB"/>
          </a:p>
        </p:txBody>
      </p:sp>
      <p:sp>
        <p:nvSpPr>
          <p:cNvPr id="5" name="Footer Placeholder 4">
            <a:extLst>
              <a:ext uri="{FF2B5EF4-FFF2-40B4-BE49-F238E27FC236}">
                <a16:creationId xmlns:a16="http://schemas.microsoft.com/office/drawing/2014/main" xmlns=""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xmlns=""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mn-lt"/>
              </a:rPr>
              <a:t>Sesija </a:t>
            </a:r>
            <a:r>
              <a:rPr lang="en-GB" altLang="en-US" sz="3600" b="1" dirty="0" smtClean="0">
                <a:latin typeface="+mn-lt"/>
              </a:rPr>
              <a:t>2.5</a:t>
            </a:r>
            <a:endParaRPr lang="en-GB" altLang="en-US" sz="3600" b="1" dirty="0">
              <a:latin typeface="+mn-lt"/>
            </a:endParaRPr>
          </a:p>
          <a:p>
            <a:pPr algn="ctr">
              <a:spcBef>
                <a:spcPct val="0"/>
              </a:spcBef>
              <a:buNone/>
            </a:pPr>
            <a:r>
              <a:rPr lang="sr-Latn-RS" altLang="en-US" sz="3600" b="1" dirty="0" smtClean="0">
                <a:latin typeface="+mn-lt"/>
              </a:rPr>
              <a:t>Procesna ovlašćenja prema Budimpeštanskoj konvenciji – Deo </a:t>
            </a:r>
            <a:r>
              <a:rPr lang="en-US" altLang="en-US" sz="3600" b="1" dirty="0" smtClean="0">
                <a:latin typeface="+mn-lt"/>
              </a:rPr>
              <a:t>2</a:t>
            </a:r>
            <a:r>
              <a:rPr lang="sr-Latn-RS" altLang="en-US" sz="3600" b="1" dirty="0" smtClean="0">
                <a:latin typeface="+mn-lt"/>
              </a:rPr>
              <a:t>.</a:t>
            </a: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sr-Latn-RS" altLang="en-US" sz="1400" i="1" dirty="0" smtClean="0">
                <a:latin typeface="+mn-lt"/>
              </a:rPr>
              <a:t>Savet Evrope</a:t>
            </a:r>
            <a:endParaRPr lang="en-GB" altLang="en-US" sz="1400" i="1" dirty="0">
              <a:latin typeface="+mn-lt"/>
            </a:endParaRP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sr-Latn-RS" altLang="en-US" sz="1200" b="1" dirty="0" err="1" smtClean="0">
                <a:solidFill>
                  <a:srgbClr val="2F618F"/>
                </a:solidFill>
                <a:latin typeface="+mn-lt"/>
              </a:rPr>
              <a:t>Imejl</a:t>
            </a:r>
            <a:endParaRPr lang="en-GB" altLang="en-US" sz="1200" b="1" dirty="0">
              <a:solidFill>
                <a:srgbClr val="2F618F"/>
              </a:solidFill>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a:t>
            </a:r>
            <a:r>
              <a:rPr lang="sr-Latn-RS" altLang="en-US" sz="1600" b="1" dirty="0" smtClean="0">
                <a:latin typeface="+mn-lt"/>
              </a:rPr>
              <a:t>Mesec GGGG</a:t>
            </a:r>
            <a:endParaRPr lang="en-GB" altLang="en-US" sz="1600" b="1" dirty="0">
              <a:latin typeface="+mn-lt"/>
            </a:endParaRP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600" b="1" dirty="0" smtClean="0">
                <a:latin typeface="+mn-lt"/>
              </a:rPr>
              <a:t>Uvodni kurs </a:t>
            </a:r>
            <a:r>
              <a:rPr lang="sr-Latn-RS" altLang="en-US" sz="1600" b="1" dirty="0" err="1" smtClean="0">
                <a:latin typeface="+mn-lt"/>
              </a:rPr>
              <a:t>Pravosudne</a:t>
            </a:r>
            <a:r>
              <a:rPr lang="sr-Latn-RS" altLang="en-US" sz="1600" b="1" dirty="0" smtClean="0">
                <a:latin typeface="+mn-lt"/>
              </a:rPr>
              <a:t> obuke o </a:t>
            </a:r>
            <a:r>
              <a:rPr lang="sr-Latn-RS" altLang="en-US" sz="1600" b="1" dirty="0" err="1" smtClean="0">
                <a:latin typeface="+mn-lt"/>
              </a:rPr>
              <a:t>visokotehnološkom</a:t>
            </a:r>
            <a:r>
              <a:rPr lang="sr-Latn-RS" altLang="en-US" sz="1600" b="1" dirty="0" smtClean="0">
                <a:latin typeface="+mn-lt"/>
              </a:rPr>
              <a:t> kriminalu i elektronskim dokazima</a:t>
            </a:r>
            <a:endParaRPr lang="sr-Latn-RS" altLang="en-US" sz="1600" i="1"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4832092"/>
          </a:xfrm>
          <a:prstGeom prst="rect">
            <a:avLst/>
          </a:prstGeom>
        </p:spPr>
        <p:txBody>
          <a:bodyPr wrap="square">
            <a:spAutoFit/>
          </a:bodyPr>
          <a:lstStyle/>
          <a:p>
            <a:pPr algn="just"/>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na svojoj teritoriji </a:t>
            </a:r>
            <a:r>
              <a:rPr lang="sr-Latn-RS" sz="1400" b="1" dirty="0">
                <a:solidFill>
                  <a:srgbClr val="FF0000"/>
                </a:solidFill>
              </a:rPr>
              <a:t>pretraže ili na sličan način pristupe</a:t>
            </a:r>
            <a:r>
              <a:rPr lang="sr-Latn-RS" sz="1400" dirty="0"/>
              <a:t>:</a:t>
            </a:r>
            <a:endParaRPr lang="en-US" sz="1400" dirty="0"/>
          </a:p>
          <a:p>
            <a:pPr lvl="1" algn="just"/>
            <a:r>
              <a:rPr lang="sr-Latn-RS" sz="1400" dirty="0"/>
              <a:t>računarskom sistemu i njegovom delu i u njemu sačuvanim računarskim podacima; i</a:t>
            </a:r>
            <a:endParaRPr lang="en-US" sz="1400" dirty="0"/>
          </a:p>
          <a:p>
            <a:pPr lvl="1" algn="just"/>
            <a:r>
              <a:rPr lang="sr-Latn-RS" sz="1400" dirty="0"/>
              <a:t>medijumu za čuvanje računarskih podataka na kome računarski podaci mogu da se sačuvaju</a:t>
            </a:r>
            <a:endParaRPr lang="en-US" sz="1400" dirty="0"/>
          </a:p>
          <a:p>
            <a:pPr algn="just"/>
            <a:r>
              <a:rPr lang="sr-Latn-RS" sz="1400" dirty="0"/>
              <a:t>2. Svaka strana </a:t>
            </a:r>
            <a:r>
              <a:rPr lang="sr-Latn-RS" sz="1400" dirty="0" err="1"/>
              <a:t>ugovornica</a:t>
            </a:r>
            <a:r>
              <a:rPr lang="sr-Latn-RS" sz="1400" dirty="0"/>
              <a:t> treba da usvoji zakonodavne i druge mere neophodne da bi </a:t>
            </a:r>
            <a:r>
              <a:rPr lang="sr-Latn-RS" sz="1400" dirty="0" err="1"/>
              <a:t>ovlastila</a:t>
            </a:r>
            <a:r>
              <a:rPr lang="sr-Latn-RS" sz="1400" dirty="0"/>
              <a:t> da kada njeni nadležni organi pretražuju ili na sličan način pristupaju određenom računarskom sistemu ili njegovom delu u skladu sa stavom </a:t>
            </a:r>
            <a:r>
              <a:rPr lang="sr-Latn-RS" sz="1400" dirty="0" err="1"/>
              <a:t>1.a</a:t>
            </a:r>
            <a:r>
              <a:rPr lang="sr-Latn-RS" sz="1400" dirty="0"/>
              <a:t>) ovog člana i imaju osnove da veruju da su podaci koje traže sačuvani u drugom računarskom sistemu ili njegovom delu na svojoj teritoriji, pri čemu tim podacima može zakonito da se pristupi ili su dostupni preko početnog računarskog sistema, ti nadležni organi mogu odmah da prošire svoju pretragu ili da na drugi sličan način pristupe drugom računarskom sistemu.</a:t>
            </a:r>
            <a:endParaRPr lang="en-US" sz="14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152913" y="1124744"/>
            <a:ext cx="4747018" cy="3170099"/>
          </a:xfrm>
          <a:prstGeom prst="rect">
            <a:avLst/>
          </a:prstGeom>
        </p:spPr>
        <p:txBody>
          <a:bodyPr wrap="square">
            <a:spAutoFit/>
          </a:bodyPr>
          <a:lstStyle/>
          <a:p>
            <a:pPr marL="342900" lvl="0" indent="-342900">
              <a:buFont typeface="Arial" panose="020B0604020202020204" pitchFamily="34" charset="0"/>
              <a:buChar char="•"/>
            </a:pPr>
            <a:r>
              <a:rPr lang="sr-Latn-RS" sz="2000" dirty="0"/>
              <a:t>Izraz „pretraživanje” označava traženje, čitanje, razmatranje, ispitivanje ili </a:t>
            </a:r>
            <a:r>
              <a:rPr lang="sr-Latn-RS" sz="2000" dirty="0" smtClean="0"/>
              <a:t>pregledanje</a:t>
            </a:r>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Izraz „na sličan način pristupe” predstavlja tehnološki neutralnu formulaciju koja omogućuje pregled, odnosno </a:t>
            </a:r>
            <a:r>
              <a:rPr lang="sr-Latn-RS" sz="2000" i="1" dirty="0"/>
              <a:t>inspekciju</a:t>
            </a:r>
            <a:r>
              <a:rPr lang="sr-Latn-RS" sz="2000" dirty="0"/>
              <a:t> nematerijalnih podataka koji mogu biti u elektromagnetskom obliku </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5047536"/>
          </a:xfrm>
          <a:prstGeom prst="rect">
            <a:avLst/>
          </a:prstGeom>
          <a:noFill/>
        </p:spPr>
        <p:txBody>
          <a:bodyPr wrap="square">
            <a:spAutoFit/>
          </a:bodyPr>
          <a:lstStyle/>
          <a:p>
            <a:pPr algn="just"/>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na svojoj teritoriji pretraže ili na sličan način pristupe:</a:t>
            </a:r>
            <a:endParaRPr lang="en-US" sz="1400" dirty="0"/>
          </a:p>
          <a:p>
            <a:pPr marL="800100" lvl="1" indent="-342900" algn="just">
              <a:buFont typeface="+mj-lt"/>
              <a:buAutoNum type="alphaLcParenR"/>
            </a:pPr>
            <a:r>
              <a:rPr lang="sr-Latn-RS" sz="1400" dirty="0" smtClean="0">
                <a:solidFill>
                  <a:sysClr val="windowText" lastClr="000000"/>
                </a:solidFill>
              </a:rPr>
              <a:t> </a:t>
            </a:r>
            <a:r>
              <a:rPr lang="sr-Latn-RS" sz="1400" b="1" dirty="0" smtClean="0">
                <a:solidFill>
                  <a:srgbClr val="FF0000"/>
                </a:solidFill>
              </a:rPr>
              <a:t>računarskom </a:t>
            </a:r>
            <a:r>
              <a:rPr lang="sr-Latn-RS" sz="1400" b="1" dirty="0">
                <a:solidFill>
                  <a:srgbClr val="FF0000"/>
                </a:solidFill>
              </a:rPr>
              <a:t>sistemu</a:t>
            </a:r>
            <a:r>
              <a:rPr lang="sr-Latn-RS" sz="1400" dirty="0"/>
              <a:t> i </a:t>
            </a:r>
            <a:r>
              <a:rPr lang="sr-Latn-RS" sz="1400" b="1" dirty="0">
                <a:solidFill>
                  <a:srgbClr val="FF0000"/>
                </a:solidFill>
              </a:rPr>
              <a:t>njegovom delu </a:t>
            </a:r>
            <a:r>
              <a:rPr lang="sr-Latn-RS" sz="1400" dirty="0"/>
              <a:t>i </a:t>
            </a:r>
            <a:r>
              <a:rPr lang="sr-Latn-RS" sz="1400" b="1" dirty="0">
                <a:solidFill>
                  <a:srgbClr val="FF0000"/>
                </a:solidFill>
              </a:rPr>
              <a:t>u njemu sačuvanim računarskim podacima</a:t>
            </a:r>
            <a:r>
              <a:rPr lang="sr-Latn-RS" sz="1400" dirty="0"/>
              <a:t>; i</a:t>
            </a:r>
            <a:endParaRPr lang="en-US" sz="1400" dirty="0"/>
          </a:p>
          <a:p>
            <a:pPr marL="800100" lvl="1" indent="-342900" algn="just">
              <a:buFont typeface="+mj-lt"/>
              <a:buAutoNum type="alphaLcParenR"/>
            </a:pPr>
            <a:r>
              <a:rPr lang="sr-Latn-RS" sz="1400" dirty="0" smtClean="0"/>
              <a:t> </a:t>
            </a:r>
            <a:r>
              <a:rPr lang="sr-Latn-RS" sz="1400" b="1" dirty="0" smtClean="0">
                <a:solidFill>
                  <a:srgbClr val="FF0000"/>
                </a:solidFill>
              </a:rPr>
              <a:t>medijumu </a:t>
            </a:r>
            <a:r>
              <a:rPr lang="sr-Latn-RS" sz="1400" b="1" dirty="0">
                <a:solidFill>
                  <a:srgbClr val="FF0000"/>
                </a:solidFill>
              </a:rPr>
              <a:t>za čuvanje računarskih podataka </a:t>
            </a:r>
            <a:r>
              <a:rPr lang="sr-Latn-RS" sz="1400" dirty="0"/>
              <a:t>na kome računarski podaci mogu da se sačuvaju</a:t>
            </a:r>
            <a:endParaRPr lang="en-US" sz="1400" dirty="0"/>
          </a:p>
          <a:p>
            <a:pPr algn="just"/>
            <a:r>
              <a:rPr lang="sr-Latn-RS" sz="1400" dirty="0"/>
              <a:t>2. Svaka strana </a:t>
            </a:r>
            <a:r>
              <a:rPr lang="sr-Latn-RS" sz="1400" dirty="0" err="1"/>
              <a:t>ugovornica</a:t>
            </a:r>
            <a:r>
              <a:rPr lang="sr-Latn-RS" sz="1400" dirty="0"/>
              <a:t> treba da usvoji zakonodavne i druge mere neophodne da bi </a:t>
            </a:r>
            <a:r>
              <a:rPr lang="sr-Latn-RS" sz="1400" dirty="0" err="1"/>
              <a:t>ovlastila</a:t>
            </a:r>
            <a:r>
              <a:rPr lang="sr-Latn-RS" sz="1400" dirty="0"/>
              <a:t> da kada njeni nadležni organi pretražuju ili na sličan način pristupaju određenom računarskom sistemu ili njegovom delu, u skladu sa stavom </a:t>
            </a:r>
            <a:r>
              <a:rPr lang="sr-Latn-RS" sz="1400" dirty="0" err="1"/>
              <a:t>1.a</a:t>
            </a:r>
            <a:r>
              <a:rPr lang="sr-Latn-RS" sz="1400" dirty="0"/>
              <a:t>) ovog člana i imaju osnove da veruju da su podaci koje traže sačuvani u drugom računarskom sistemu ili njegovom delu na svojoj teritoriji, pri čemu tim podacima može zakonito da se pristupi ili su dostupni preko početnog računarskog sistema, ti nadležni organi mogu odmah da prošire svoju pretragu ili da na drugi sličan način pristupe drugom računarskom sistemu.</a:t>
            </a:r>
            <a:endParaRPr lang="en-US" sz="14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2585323"/>
          </a:xfrm>
          <a:prstGeom prst="rect">
            <a:avLst/>
          </a:prstGeom>
        </p:spPr>
        <p:txBody>
          <a:bodyPr wrap="square">
            <a:spAutoFit/>
          </a:bodyPr>
          <a:lstStyle/>
          <a:p>
            <a:pPr marL="285750" lvl="0" indent="-285750">
              <a:buFont typeface="Arial" panose="020B0604020202020204" pitchFamily="34" charset="0"/>
              <a:buChar char="•"/>
            </a:pPr>
            <a:r>
              <a:rPr lang="sr-Latn-RS" dirty="0"/>
              <a:t>Ovlašćenje za pretraživanje ili na sličan način pristupanje</a:t>
            </a:r>
            <a:r>
              <a:rPr lang="es-CL" dirty="0"/>
              <a:t>:</a:t>
            </a:r>
            <a:endParaRPr lang="en-US" dirty="0"/>
          </a:p>
          <a:p>
            <a:pPr marL="742950" lvl="1" indent="-285750">
              <a:buFont typeface="Calibri" panose="020F0502020204030204" pitchFamily="34" charset="0"/>
              <a:buChar char="-"/>
            </a:pPr>
            <a:r>
              <a:rPr lang="sr-Latn-RS" dirty="0"/>
              <a:t>Računarskom sistemu</a:t>
            </a:r>
            <a:endParaRPr lang="en-US" dirty="0"/>
          </a:p>
          <a:p>
            <a:pPr marL="742950" lvl="1" indent="-285750">
              <a:buFont typeface="Calibri" panose="020F0502020204030204" pitchFamily="34" charset="0"/>
              <a:buChar char="-"/>
            </a:pPr>
            <a:r>
              <a:rPr lang="sr-Latn-RS" dirty="0"/>
              <a:t>Delu računarskog sistema</a:t>
            </a:r>
            <a:endParaRPr lang="en-US" dirty="0"/>
          </a:p>
          <a:p>
            <a:pPr marL="742950" lvl="1" indent="-285750">
              <a:buFont typeface="Calibri" panose="020F0502020204030204" pitchFamily="34" charset="0"/>
              <a:buChar char="-"/>
            </a:pPr>
            <a:r>
              <a:rPr lang="sr-Latn-RS" dirty="0"/>
              <a:t>Računarskim podacima koji se čuvaju u računarskom sistemu </a:t>
            </a:r>
            <a:endParaRPr lang="en-US" dirty="0"/>
          </a:p>
          <a:p>
            <a:pPr marL="742950" lvl="1" indent="-285750">
              <a:buFont typeface="Calibri" panose="020F0502020204030204" pitchFamily="34" charset="0"/>
              <a:buChar char="-"/>
            </a:pPr>
            <a:r>
              <a:rPr lang="sr-Latn-RS" dirty="0"/>
              <a:t>Medijumu za čuvanje računarskih podataka na kome se računarski podaci mogu čuvati na datoj teritoriji</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31060" y="1222594"/>
            <a:ext cx="4224915" cy="4401205"/>
          </a:xfrm>
          <a:prstGeom prst="rect">
            <a:avLst/>
          </a:prstGeom>
        </p:spPr>
        <p:txBody>
          <a:bodyPr wrap="square">
            <a:spAutoFit/>
          </a:bodyPr>
          <a:lstStyle/>
          <a:p>
            <a:pPr algn="just"/>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na svojoj teritoriji pretraže ili na sličan način pristupe:</a:t>
            </a:r>
            <a:endParaRPr lang="en-US" sz="1400" dirty="0"/>
          </a:p>
          <a:p>
            <a:pPr lvl="1" algn="just"/>
            <a:r>
              <a:rPr lang="sr-Latn-RS" sz="1400" dirty="0" smtClean="0"/>
              <a:t>a) računarskom </a:t>
            </a:r>
            <a:r>
              <a:rPr lang="sr-Latn-RS" sz="1400" dirty="0"/>
              <a:t>sistemu i njegovom delu i u njemu sačuvanim računarskim podacima; i</a:t>
            </a:r>
            <a:endParaRPr lang="en-US" sz="1400" dirty="0"/>
          </a:p>
          <a:p>
            <a:pPr lvl="1" algn="just"/>
            <a:r>
              <a:rPr lang="sr-Latn-RS" sz="1400" dirty="0" smtClean="0"/>
              <a:t>b) medijumu </a:t>
            </a:r>
            <a:r>
              <a:rPr lang="sr-Latn-RS" sz="1400" dirty="0"/>
              <a:t>za čuvanje računarskih podataka na kome računarski podaci mogu da se sačuvaju</a:t>
            </a:r>
            <a:endParaRPr lang="en-US" sz="1400" dirty="0"/>
          </a:p>
          <a:p>
            <a:pPr algn="just"/>
            <a:r>
              <a:rPr lang="sr-Latn-RS" sz="1400" dirty="0"/>
              <a:t>2. Svaka strana </a:t>
            </a:r>
            <a:r>
              <a:rPr lang="sr-Latn-RS" sz="1400" dirty="0" err="1"/>
              <a:t>ugovornica</a:t>
            </a:r>
            <a:r>
              <a:rPr lang="sr-Latn-RS" sz="1400" dirty="0"/>
              <a:t> treba da usvoji zakonodavne i druge mere neophodne da bi </a:t>
            </a:r>
            <a:r>
              <a:rPr lang="sr-Latn-RS" sz="1400" dirty="0" err="1"/>
              <a:t>ovlastila</a:t>
            </a:r>
            <a:r>
              <a:rPr lang="sr-Latn-RS" sz="1400" dirty="0"/>
              <a:t> da kada njeni nadležni organi pretražuju ili na sličan način pristupaju </a:t>
            </a:r>
            <a:r>
              <a:rPr lang="sr-Latn-RS" sz="1400" b="1" dirty="0">
                <a:solidFill>
                  <a:srgbClr val="FF0000"/>
                </a:solidFill>
              </a:rPr>
              <a:t>određenom računarskom sistemu </a:t>
            </a:r>
            <a:r>
              <a:rPr lang="sr-Latn-RS" sz="1400" dirty="0"/>
              <a:t>ili njegovom delu, u skladu sa stavom </a:t>
            </a:r>
            <a:r>
              <a:rPr lang="sr-Latn-RS" sz="1400" dirty="0" err="1"/>
              <a:t>1.a</a:t>
            </a:r>
            <a:r>
              <a:rPr lang="sr-Latn-RS" sz="1400" dirty="0"/>
              <a:t>) ovog člana i imaju osnove da veruju da su podaci koje traže sačuvani u drugom računarskom sistemu ili njegovom delu na svojoj teritoriji, pri čemu tim podacima može </a:t>
            </a:r>
            <a:r>
              <a:rPr lang="sr-Latn-RS" sz="1400" b="1" dirty="0">
                <a:solidFill>
                  <a:srgbClr val="FF0000"/>
                </a:solidFill>
              </a:rPr>
              <a:t>zakonito da se pristupi ili su dostupni preko početnog računarskog sistema</a:t>
            </a:r>
            <a:r>
              <a:rPr lang="sr-Latn-RS" sz="1400" dirty="0">
                <a:solidFill>
                  <a:srgbClr val="FF0000"/>
                </a:solidFill>
              </a:rPr>
              <a:t>,</a:t>
            </a:r>
            <a:r>
              <a:rPr lang="sr-Latn-RS" sz="1400" dirty="0"/>
              <a:t> ti nadležni organi mogu </a:t>
            </a:r>
            <a:r>
              <a:rPr lang="sr-Latn-RS" sz="1400" b="1" dirty="0">
                <a:solidFill>
                  <a:srgbClr val="FF0000"/>
                </a:solidFill>
              </a:rPr>
              <a:t>odmah da prošire svoju pretragu ili da na drugi sličan način pristupe </a:t>
            </a:r>
            <a:r>
              <a:rPr lang="sr-Latn-RS" sz="1400" dirty="0"/>
              <a:t>drugom računarskom sistemu</a:t>
            </a:r>
            <a:r>
              <a:rPr lang="sr-Latn-RS" sz="1400" dirty="0" smtClean="0"/>
              <a:t>.</a:t>
            </a:r>
            <a:endParaRPr lang="en-US" sz="1400" dirty="0"/>
          </a:p>
        </p:txBody>
      </p:sp>
      <p:sp>
        <p:nvSpPr>
          <p:cNvPr id="2" name="Rectangle 1">
            <a:extLst>
              <a:ext uri="{FF2B5EF4-FFF2-40B4-BE49-F238E27FC236}">
                <a16:creationId xmlns:a16="http://schemas.microsoft.com/office/drawing/2014/main" xmlns="" id="{EE725CE1-54F5-4A32-97EE-15EE42B9AF86}"/>
              </a:ext>
            </a:extLst>
          </p:cNvPr>
          <p:cNvSpPr/>
          <p:nvPr/>
        </p:nvSpPr>
        <p:spPr>
          <a:xfrm>
            <a:off x="4355975" y="1222594"/>
            <a:ext cx="4665875" cy="4247317"/>
          </a:xfrm>
          <a:prstGeom prst="rect">
            <a:avLst/>
          </a:prstGeom>
        </p:spPr>
        <p:txBody>
          <a:bodyPr wrap="square">
            <a:spAutoFit/>
          </a:bodyPr>
          <a:lstStyle/>
          <a:p>
            <a:pPr marL="285750" lvl="0" indent="-285750">
              <a:buFont typeface="Arial" panose="020B0604020202020204" pitchFamily="34" charset="0"/>
              <a:buChar char="•"/>
            </a:pPr>
            <a:r>
              <a:rPr lang="sr-Latn-RS" dirty="0"/>
              <a:t>Ovlašćenje za pretraživanje odnosi se na određeni računarski sistem</a:t>
            </a:r>
            <a:endParaRPr lang="en-US" dirty="0"/>
          </a:p>
          <a:p>
            <a:pPr marL="285750" lvl="0" indent="-285750">
              <a:buFont typeface="Arial" panose="020B0604020202020204" pitchFamily="34" charset="0"/>
              <a:buChar char="•"/>
            </a:pPr>
            <a:r>
              <a:rPr lang="sr-Latn-RS" dirty="0"/>
              <a:t>Ovlašćenje da se proširi pretraživanje ili slično pristupanje drugom računarskom sistemu postoji ako</a:t>
            </a:r>
            <a:r>
              <a:rPr lang="es-CL" dirty="0"/>
              <a:t>: </a:t>
            </a:r>
            <a:endParaRPr lang="en-US" dirty="0"/>
          </a:p>
          <a:p>
            <a:pPr lvl="1"/>
            <a:r>
              <a:rPr lang="sr-Latn-RS" dirty="0" smtClean="0"/>
              <a:t>- Ima </a:t>
            </a:r>
            <a:r>
              <a:rPr lang="sr-Latn-RS" dirty="0"/>
              <a:t>osnova da se veruje da su podaci koji se traže sačuvani u drugom računarskom sistemu ili njegovom delu;  </a:t>
            </a:r>
            <a:endParaRPr lang="en-US" dirty="0"/>
          </a:p>
          <a:p>
            <a:pPr lvl="1"/>
            <a:r>
              <a:rPr lang="sr-Latn-RS" dirty="0" smtClean="0"/>
              <a:t>- Dugi </a:t>
            </a:r>
            <a:r>
              <a:rPr lang="sr-Latn-RS" dirty="0"/>
              <a:t>računarski sistem ili njegov deo se takođe nalazi na datoj teritoriji </a:t>
            </a:r>
            <a:endParaRPr lang="en-US" dirty="0"/>
          </a:p>
          <a:p>
            <a:pPr lvl="1"/>
            <a:r>
              <a:rPr lang="sr-Latn-RS" dirty="0" smtClean="0"/>
              <a:t>- Podaci </a:t>
            </a:r>
            <a:r>
              <a:rPr lang="sr-Latn-RS" dirty="0"/>
              <a:t>koji su predmet proširenja pretraživanja zakonito su dostupni preko početnog računarskog sistema</a:t>
            </a:r>
            <a:endParaRPr lang="en-US" dirty="0"/>
          </a:p>
          <a:p>
            <a:pPr marL="285750" indent="-285750">
              <a:buFont typeface="Arial" panose="020B0604020202020204" pitchFamily="34" charset="0"/>
              <a:buChar char="•"/>
            </a:pPr>
            <a:r>
              <a:rPr lang="sr-Latn-RS" dirty="0"/>
              <a:t>Proširenje može podlegati uslovima (npr. odobrenje</a:t>
            </a:r>
            <a:r>
              <a:rPr lang="es-CL" dirty="0"/>
              <a:t>) </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4801314"/>
          </a:xfrm>
          <a:prstGeom prst="rect">
            <a:avLst/>
          </a:prstGeom>
        </p:spPr>
        <p:txBody>
          <a:bodyPr wrap="square">
            <a:spAutoFit/>
          </a:bodyPr>
          <a:lstStyle/>
          <a:p>
            <a:pPr marL="285750" lvl="0" indent="-285750" algn="just"/>
            <a:r>
              <a:rPr lang="sr-Latn-RS" dirty="0" smtClean="0"/>
              <a:t>3. </a:t>
            </a:r>
            <a:r>
              <a:rPr lang="sr-Latn-RS" sz="1600" dirty="0" smtClean="0"/>
              <a:t>Svaka </a:t>
            </a:r>
            <a:r>
              <a:rPr lang="sr-Latn-RS" sz="1600" dirty="0"/>
              <a:t>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smtClean="0"/>
              <a:t>a)  </a:t>
            </a:r>
            <a:r>
              <a:rPr lang="sr-Latn-RS" sz="1600" b="1" dirty="0" smtClean="0">
                <a:solidFill>
                  <a:srgbClr val="FF0000"/>
                </a:solidFill>
              </a:rPr>
              <a:t>zaplene </a:t>
            </a:r>
            <a:r>
              <a:rPr lang="sr-Latn-RS" sz="1600" b="1" dirty="0">
                <a:solidFill>
                  <a:srgbClr val="FF0000"/>
                </a:solidFill>
              </a:rPr>
              <a:t>ili na sličan način obezbede</a:t>
            </a:r>
            <a:r>
              <a:rPr lang="sr-Latn-RS" sz="1600" dirty="0"/>
              <a:t> računarski sistem ili njegov deo ili medijum za čuvanje računarskih podataka;</a:t>
            </a:r>
            <a:endParaRPr lang="en-US" sz="1600" dirty="0"/>
          </a:p>
          <a:p>
            <a:pPr marL="628650" lvl="1" indent="-171450" algn="just"/>
            <a:r>
              <a:rPr lang="sr-Latn-RS" sz="1600" dirty="0" smtClean="0"/>
              <a:t>b) naprave </a:t>
            </a:r>
            <a:r>
              <a:rPr lang="sr-Latn-RS" sz="1600" dirty="0"/>
              <a:t>i zadrže kopije tih računarskih podataka;</a:t>
            </a:r>
            <a:endParaRPr lang="en-US" sz="1600" dirty="0"/>
          </a:p>
          <a:p>
            <a:pPr marL="628650" lvl="1" indent="-171450" algn="just"/>
            <a:r>
              <a:rPr lang="sr-Latn-RS" sz="1600" dirty="0" smtClean="0"/>
              <a:t>c) (</a:t>
            </a:r>
            <a:r>
              <a:rPr lang="sr-Latn-RS" sz="1200" dirty="0" smtClean="0"/>
              <a:t>u </a:t>
            </a:r>
            <a:r>
              <a:rPr lang="sr-Latn-RS" sz="1200" dirty="0"/>
              <a:t>srpskom v</a:t>
            </a:r>
            <a:r>
              <a:rPr lang="sr-Latn-RS" sz="1600" dirty="0"/>
              <a:t>) održe celovitost bitnih sačuvanih računarskih podataka) i</a:t>
            </a:r>
            <a:endParaRPr lang="en-US" sz="1600" dirty="0"/>
          </a:p>
          <a:p>
            <a:pPr marL="628650" lvl="1" indent="-171450" algn="just"/>
            <a:r>
              <a:rPr lang="sr-Latn-RS" sz="1600" dirty="0"/>
              <a:t>d</a:t>
            </a:r>
            <a:r>
              <a:rPr lang="sr-Latn-RS" sz="1600" dirty="0" smtClean="0"/>
              <a:t>) (</a:t>
            </a:r>
            <a:r>
              <a:rPr lang="sr-Latn-RS" sz="1200" dirty="0" smtClean="0"/>
              <a:t>g</a:t>
            </a:r>
            <a:r>
              <a:rPr lang="sr-Latn-RS" sz="1600" dirty="0"/>
              <a:t>) učine računarske podatke nedostupnim ili ih uklone iz računarskog sistema kojem je </a:t>
            </a:r>
            <a:r>
              <a:rPr lang="sr-Latn-RS" sz="1600" dirty="0" err="1"/>
              <a:t>pristupljeno</a:t>
            </a:r>
            <a:r>
              <a:rPr lang="sr-Latn-RS" sz="1600" dirty="0"/>
              <a:t>.</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3785652"/>
          </a:xfrm>
          <a:prstGeom prst="rect">
            <a:avLst/>
          </a:prstGeom>
        </p:spPr>
        <p:txBody>
          <a:bodyPr wrap="square">
            <a:spAutoFit/>
          </a:bodyPr>
          <a:lstStyle/>
          <a:p>
            <a:pPr marL="342900" lvl="0" indent="-342900" algn="just">
              <a:buFont typeface="Arial" panose="020B0604020202020204" pitchFamily="34" charset="0"/>
              <a:buChar char="•"/>
            </a:pPr>
            <a:r>
              <a:rPr lang="sr-Latn-RS" sz="2000" dirty="0"/>
              <a:t>Izraz „zapleniti” znači oduzeti fizički medijum na kome su podaci ili informacije zabeleženi ili napraviti i zadržati kopiju tih podataka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Izraz „na sličan način obezbediti” predstavlja tehnološki neutralnu jezičku formulaciju koja omogućuje snimanje, onemogućavanje pristupa tim podacima ili pravljenje kopije nematerijalnih podataka koji mogu biti u elektromagnetskom obliku </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4801314"/>
          </a:xfrm>
          <a:prstGeom prst="rect">
            <a:avLst/>
          </a:prstGeom>
        </p:spPr>
        <p:txBody>
          <a:bodyPr wrap="square">
            <a:spAutoFit/>
          </a:bodyPr>
          <a:lstStyle/>
          <a:p>
            <a:pPr marL="285750" lvl="0" indent="-285750" algn="just"/>
            <a:r>
              <a:rPr lang="sr-Latn-RS" sz="1600" dirty="0"/>
              <a:t>3</a:t>
            </a:r>
            <a:r>
              <a:rPr lang="sr-Latn-RS" dirty="0"/>
              <a:t>. </a:t>
            </a:r>
            <a:r>
              <a:rPr lang="sr-Latn-RS" sz="1600" dirty="0"/>
              <a:t>Svaka 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a:t>a)  </a:t>
            </a:r>
            <a:r>
              <a:rPr lang="sr-Latn-RS" sz="1600" dirty="0">
                <a:solidFill>
                  <a:sysClr val="windowText" lastClr="000000"/>
                </a:solidFill>
              </a:rPr>
              <a:t>zaplene ili na sličan način obezbede </a:t>
            </a:r>
            <a:r>
              <a:rPr lang="sr-Latn-RS" sz="1600" dirty="0"/>
              <a:t>računarski sistem ili njegov deo ili medijum za čuvanje računarskih podataka;</a:t>
            </a:r>
            <a:endParaRPr lang="en-US" sz="1600" dirty="0"/>
          </a:p>
          <a:p>
            <a:pPr marL="628650" lvl="1" indent="-171450" algn="just"/>
            <a:r>
              <a:rPr lang="sr-Latn-RS" sz="1600" dirty="0"/>
              <a:t>b) </a:t>
            </a:r>
            <a:r>
              <a:rPr lang="sr-Latn-RS" sz="1600" dirty="0" smtClean="0"/>
              <a:t> </a:t>
            </a:r>
            <a:r>
              <a:rPr lang="sr-Latn-RS" sz="1600" b="1" dirty="0" smtClean="0">
                <a:solidFill>
                  <a:srgbClr val="FF0000"/>
                </a:solidFill>
              </a:rPr>
              <a:t>naprave </a:t>
            </a:r>
            <a:r>
              <a:rPr lang="sr-Latn-RS" sz="1600" b="1" dirty="0">
                <a:solidFill>
                  <a:srgbClr val="FF0000"/>
                </a:solidFill>
              </a:rPr>
              <a:t>i zadrže kopije</a:t>
            </a:r>
            <a:r>
              <a:rPr lang="sr-Latn-RS" sz="1600" dirty="0"/>
              <a:t> tih računarskih podataka;</a:t>
            </a:r>
            <a:endParaRPr lang="en-US" sz="1600" dirty="0"/>
          </a:p>
          <a:p>
            <a:pPr marL="628650" lvl="1" indent="-171450" algn="just"/>
            <a:r>
              <a:rPr lang="sr-Latn-RS" sz="1600" dirty="0"/>
              <a:t>c) (</a:t>
            </a:r>
            <a:r>
              <a:rPr lang="sr-Latn-RS" sz="1200" dirty="0"/>
              <a:t>u srpskom v</a:t>
            </a:r>
            <a:r>
              <a:rPr lang="sr-Latn-RS" sz="1600" dirty="0"/>
              <a:t>) održe celovitost bitnih sačuvanih računarskih podataka) i</a:t>
            </a:r>
            <a:endParaRPr lang="en-US" sz="1600" dirty="0"/>
          </a:p>
          <a:p>
            <a:pPr marL="628650" lvl="1" indent="-171450" algn="just"/>
            <a:r>
              <a:rPr lang="sr-Latn-RS" sz="1600" dirty="0"/>
              <a:t>d) (</a:t>
            </a:r>
            <a:r>
              <a:rPr lang="sr-Latn-RS" sz="1200" dirty="0"/>
              <a:t>g</a:t>
            </a:r>
            <a:r>
              <a:rPr lang="sr-Latn-RS" sz="1600" dirty="0"/>
              <a:t>) učine računarske podatke nedostupnim ili ih uklone iz računarskog sistema kojem je </a:t>
            </a:r>
            <a:r>
              <a:rPr lang="sr-Latn-RS" sz="1600" dirty="0" err="1"/>
              <a:t>pristupljeno</a:t>
            </a:r>
            <a:r>
              <a:rPr lang="sr-Latn-RS" sz="1600" dirty="0"/>
              <a:t>.</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4093428"/>
          </a:xfrm>
          <a:prstGeom prst="rect">
            <a:avLst/>
          </a:prstGeom>
        </p:spPr>
        <p:txBody>
          <a:bodyPr wrap="square">
            <a:spAutoFit/>
          </a:bodyPr>
          <a:lstStyle/>
          <a:p>
            <a:pPr marL="342900" lvl="0" indent="-342900">
              <a:buFont typeface="Arial" panose="020B0604020202020204" pitchFamily="34" charset="0"/>
              <a:buChar char="•"/>
            </a:pPr>
            <a:r>
              <a:rPr lang="sr-Latn-RS" sz="2000" dirty="0"/>
              <a:t>Zaplena ne mora nužno značiti fizičko preuzimanje računarskog sistema ili medijuma za čuvanje računarskih podataka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Kada je to moguće, pripadnici organa reda mogu napraviti ili zadržati kopiju relevantnih podataka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Pravljenje i zadržavanje kopije podataka predstavlja lakši način za obezbeđivanje računarskih podataka i može biti primereno u nekim situacijama.</a:t>
            </a:r>
            <a:endParaRPr lang="en-US" sz="2000" dirty="0"/>
          </a:p>
        </p:txBody>
      </p:sp>
      <p:sp>
        <p:nvSpPr>
          <p:cNvPr id="13"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4770537"/>
          </a:xfrm>
          <a:prstGeom prst="rect">
            <a:avLst/>
          </a:prstGeom>
        </p:spPr>
        <p:txBody>
          <a:bodyPr wrap="square">
            <a:spAutoFit/>
          </a:bodyPr>
          <a:lstStyle/>
          <a:p>
            <a:pPr marL="285750" lvl="0" indent="-285750" algn="just"/>
            <a:r>
              <a:rPr lang="sr-Latn-RS" sz="1600" dirty="0" smtClean="0"/>
              <a:t>3.  Svaka </a:t>
            </a:r>
            <a:r>
              <a:rPr lang="sr-Latn-RS" sz="1600" dirty="0"/>
              <a:t>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a:t>a)  </a:t>
            </a:r>
            <a:r>
              <a:rPr lang="sr-Latn-RS" sz="1600" dirty="0">
                <a:solidFill>
                  <a:sysClr val="windowText" lastClr="000000"/>
                </a:solidFill>
              </a:rPr>
              <a:t>zaplene ili na sličan način obezbede </a:t>
            </a:r>
            <a:r>
              <a:rPr lang="sr-Latn-RS" sz="1600" dirty="0"/>
              <a:t>računarski sistem ili njegov deo ili medijum za čuvanje računarskih podataka;</a:t>
            </a:r>
            <a:endParaRPr lang="en-US" sz="1600" dirty="0"/>
          </a:p>
          <a:p>
            <a:pPr marL="628650" lvl="1" indent="-171450" algn="just"/>
            <a:r>
              <a:rPr lang="sr-Latn-RS" sz="1600" dirty="0"/>
              <a:t>b) </a:t>
            </a:r>
            <a:r>
              <a:rPr lang="sr-Latn-RS" sz="1600" dirty="0" smtClean="0">
                <a:solidFill>
                  <a:sysClr val="windowText" lastClr="000000"/>
                </a:solidFill>
              </a:rPr>
              <a:t>naprave </a:t>
            </a:r>
            <a:r>
              <a:rPr lang="sr-Latn-RS" sz="1600" dirty="0">
                <a:solidFill>
                  <a:sysClr val="windowText" lastClr="000000"/>
                </a:solidFill>
              </a:rPr>
              <a:t>i zadrže kopije </a:t>
            </a:r>
            <a:r>
              <a:rPr lang="sr-Latn-RS" sz="1600" dirty="0"/>
              <a:t>tih računarskih podataka;</a:t>
            </a:r>
            <a:endParaRPr lang="en-US" sz="1600" dirty="0"/>
          </a:p>
          <a:p>
            <a:pPr marL="628650" lvl="1" indent="-171450" algn="just"/>
            <a:r>
              <a:rPr lang="sr-Latn-RS" sz="1600" dirty="0"/>
              <a:t>c) (</a:t>
            </a:r>
            <a:r>
              <a:rPr lang="sr-Latn-RS" sz="1200" dirty="0"/>
              <a:t>u srpskom v</a:t>
            </a:r>
            <a:r>
              <a:rPr lang="sr-Latn-RS" sz="1600" dirty="0"/>
              <a:t>) </a:t>
            </a:r>
            <a:r>
              <a:rPr lang="sr-Latn-RS" sz="1600" b="1" dirty="0">
                <a:solidFill>
                  <a:srgbClr val="FF0000"/>
                </a:solidFill>
              </a:rPr>
              <a:t>održe celovitost </a:t>
            </a:r>
            <a:r>
              <a:rPr lang="sr-Latn-RS" sz="1600" dirty="0"/>
              <a:t>bitnih sačuvanih računarskih podataka) i</a:t>
            </a:r>
            <a:endParaRPr lang="en-US" sz="1600" dirty="0"/>
          </a:p>
          <a:p>
            <a:pPr marL="628650" lvl="1" indent="-171450" algn="just"/>
            <a:r>
              <a:rPr lang="sr-Latn-RS" sz="1600" dirty="0"/>
              <a:t>d) (</a:t>
            </a:r>
            <a:r>
              <a:rPr lang="sr-Latn-RS" sz="1200" dirty="0"/>
              <a:t>g</a:t>
            </a:r>
            <a:r>
              <a:rPr lang="sr-Latn-RS" sz="1600" dirty="0"/>
              <a:t>) učine računarske podatke nedostupnim ili ih uklone iz računarskog sistema kojem je </a:t>
            </a:r>
            <a:r>
              <a:rPr lang="sr-Latn-RS" sz="1600" dirty="0" err="1"/>
              <a:t>pristupljeno</a:t>
            </a:r>
            <a:r>
              <a:rPr lang="sr-Latn-RS" sz="1600" dirty="0"/>
              <a:t>.</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2554545"/>
          </a:xfrm>
          <a:prstGeom prst="rect">
            <a:avLst/>
          </a:prstGeom>
        </p:spPr>
        <p:txBody>
          <a:bodyPr wrap="square">
            <a:spAutoFit/>
          </a:bodyPr>
          <a:lstStyle/>
          <a:p>
            <a:pPr marL="342900" lvl="0" indent="-342900" algn="just">
              <a:buFont typeface="Arial" panose="020B0604020202020204" pitchFamily="34" charset="0"/>
              <a:buChar char="•"/>
            </a:pPr>
            <a:r>
              <a:rPr lang="sr-Latn-RS" sz="2000" dirty="0"/>
              <a:t>Održavanje celovitosti računarskih podataka odnosi se na utvrđivanje lanca </a:t>
            </a:r>
            <a:r>
              <a:rPr lang="sr-Latn-RS" sz="2000" dirty="0" err="1"/>
              <a:t>lanca</a:t>
            </a:r>
            <a:r>
              <a:rPr lang="sr-Latn-RS" sz="2000" dirty="0"/>
              <a:t> odgovornosti za staranje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To zahteva da podaci koji se kopiraju, uklone ili zaštite budu sačuvani u istom stanju u kome su pronađeni u trenutku zaplene i da ostanu nepromenjeni</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4770537"/>
          </a:xfrm>
          <a:prstGeom prst="rect">
            <a:avLst/>
          </a:prstGeom>
        </p:spPr>
        <p:txBody>
          <a:bodyPr wrap="square">
            <a:spAutoFit/>
          </a:bodyPr>
          <a:lstStyle/>
          <a:p>
            <a:pPr marL="285750" lvl="0" indent="-285750" algn="just"/>
            <a:r>
              <a:rPr lang="sr-Latn-RS" sz="1600" dirty="0"/>
              <a:t>3.  Svaka 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a:t>a)  </a:t>
            </a:r>
            <a:r>
              <a:rPr lang="sr-Latn-RS" sz="1600" dirty="0">
                <a:solidFill>
                  <a:sysClr val="windowText" lastClr="000000"/>
                </a:solidFill>
              </a:rPr>
              <a:t>zaplene ili na sličan način obezbede </a:t>
            </a:r>
            <a:r>
              <a:rPr lang="sr-Latn-RS" sz="1600" dirty="0"/>
              <a:t>računarski sistem ili njegov deo ili medijum za čuvanje računarskih podataka;</a:t>
            </a:r>
            <a:endParaRPr lang="en-US" sz="1600" dirty="0"/>
          </a:p>
          <a:p>
            <a:pPr marL="628650" lvl="1" indent="-171450" algn="just"/>
            <a:r>
              <a:rPr lang="sr-Latn-RS" sz="1600" dirty="0"/>
              <a:t>b) </a:t>
            </a:r>
            <a:r>
              <a:rPr lang="sr-Latn-RS" sz="1600" dirty="0">
                <a:solidFill>
                  <a:sysClr val="windowText" lastClr="000000"/>
                </a:solidFill>
              </a:rPr>
              <a:t>naprave i zadrže kopije </a:t>
            </a:r>
            <a:r>
              <a:rPr lang="sr-Latn-RS" sz="1600" dirty="0"/>
              <a:t>tih računarskih podataka;</a:t>
            </a:r>
            <a:endParaRPr lang="en-US" sz="1600" dirty="0"/>
          </a:p>
          <a:p>
            <a:pPr marL="628650" lvl="1" indent="-171450" algn="just"/>
            <a:r>
              <a:rPr lang="sr-Latn-RS" sz="1600" dirty="0"/>
              <a:t>c) (</a:t>
            </a:r>
            <a:r>
              <a:rPr lang="sr-Latn-RS" sz="1200" dirty="0"/>
              <a:t>u srpskom v</a:t>
            </a:r>
            <a:r>
              <a:rPr lang="sr-Latn-RS" sz="1600" dirty="0"/>
              <a:t>) </a:t>
            </a:r>
            <a:r>
              <a:rPr lang="sr-Latn-RS" sz="1600" dirty="0">
                <a:solidFill>
                  <a:sysClr val="windowText" lastClr="000000"/>
                </a:solidFill>
              </a:rPr>
              <a:t>održe celovitost </a:t>
            </a:r>
            <a:r>
              <a:rPr lang="sr-Latn-RS" sz="1600" dirty="0"/>
              <a:t>bitnih sačuvanih računarskih podataka) i</a:t>
            </a:r>
            <a:endParaRPr lang="en-US" sz="1600" dirty="0"/>
          </a:p>
          <a:p>
            <a:pPr marL="628650" lvl="1" indent="-171450" algn="just"/>
            <a:r>
              <a:rPr lang="sr-Latn-RS" sz="1600" dirty="0"/>
              <a:t>d) (</a:t>
            </a:r>
            <a:r>
              <a:rPr lang="sr-Latn-RS" sz="1200" dirty="0"/>
              <a:t>g</a:t>
            </a:r>
            <a:r>
              <a:rPr lang="sr-Latn-RS" sz="1600" dirty="0"/>
              <a:t>) </a:t>
            </a:r>
            <a:r>
              <a:rPr lang="sr-Latn-RS" sz="1600" b="1" dirty="0">
                <a:solidFill>
                  <a:srgbClr val="FF0000"/>
                </a:solidFill>
              </a:rPr>
              <a:t>učine</a:t>
            </a:r>
            <a:r>
              <a:rPr lang="sr-Latn-RS" sz="1600" dirty="0"/>
              <a:t> računarske podatke </a:t>
            </a:r>
            <a:r>
              <a:rPr lang="sr-Latn-RS" sz="1600" b="1" dirty="0">
                <a:solidFill>
                  <a:srgbClr val="FF0000"/>
                </a:solidFill>
              </a:rPr>
              <a:t>nedostupnim</a:t>
            </a:r>
            <a:r>
              <a:rPr lang="sr-Latn-RS" sz="1600" dirty="0"/>
              <a:t> ili ih </a:t>
            </a:r>
            <a:r>
              <a:rPr lang="sr-Latn-RS" sz="1600" b="1" dirty="0">
                <a:solidFill>
                  <a:srgbClr val="FF0000"/>
                </a:solidFill>
              </a:rPr>
              <a:t>uklone </a:t>
            </a:r>
            <a:r>
              <a:rPr lang="sr-Latn-RS" sz="1600" dirty="0"/>
              <a:t>iz računarskog sistema kojem je </a:t>
            </a:r>
            <a:r>
              <a:rPr lang="sr-Latn-RS" sz="1600" dirty="0" err="1"/>
              <a:t>pristupljeno</a:t>
            </a:r>
            <a:r>
              <a:rPr lang="sr-Latn-RS" sz="1600" dirty="0"/>
              <a:t>.</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4093428"/>
          </a:xfrm>
          <a:prstGeom prst="rect">
            <a:avLst/>
          </a:prstGeom>
        </p:spPr>
        <p:txBody>
          <a:bodyPr wrap="square">
            <a:spAutoFit/>
          </a:bodyPr>
          <a:lstStyle/>
          <a:p>
            <a:pPr marL="342900" lvl="0" indent="-342900">
              <a:buFont typeface="Arial" panose="020B0604020202020204" pitchFamily="34" charset="0"/>
              <a:buChar char="•"/>
            </a:pPr>
            <a:r>
              <a:rPr lang="sr-Latn-RS" sz="2000" dirty="0"/>
              <a:t>Pristup podacima se može onemogućiti primenom bilo kakve tehničke mere, uključujući šifrovanje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To se može primeniti kad god postoji opasnost od nanošenja društvene štete (npr. radi se o uputstvima za pravljenje bombi ili o dečjoj pornografiji)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Uklanjanje ili onemogućavanje pristupa činjenje podacima je privremena mera kojom se osumnjičeni privremeno lišava podataka</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262994" y="1151172"/>
            <a:ext cx="3889351" cy="3970318"/>
          </a:xfrm>
          <a:prstGeom prst="rect">
            <a:avLst/>
          </a:prstGeom>
        </p:spPr>
        <p:txBody>
          <a:bodyPr wrap="square">
            <a:spAutoFit/>
          </a:bodyPr>
          <a:lstStyle/>
          <a:p>
            <a:pPr marL="285750" lvl="0" indent="-285750" algn="just"/>
            <a:r>
              <a:rPr lang="sr-Latn-RS" dirty="0" smtClean="0"/>
              <a:t>4. Svaka </a:t>
            </a:r>
            <a:r>
              <a:rPr lang="sr-Latn-RS" dirty="0"/>
              <a:t>strana </a:t>
            </a:r>
            <a:r>
              <a:rPr lang="sr-Latn-RS" dirty="0" err="1"/>
              <a:t>ugovornica</a:t>
            </a:r>
            <a:r>
              <a:rPr lang="sr-Latn-RS" dirty="0"/>
              <a:t> treba da usvoji zakonodavne i druge mere neophodne da bi svoje nadležne organe </a:t>
            </a:r>
            <a:r>
              <a:rPr lang="sr-Latn-RS" dirty="0" err="1"/>
              <a:t>ovlastila</a:t>
            </a:r>
            <a:r>
              <a:rPr lang="sr-Latn-RS" dirty="0"/>
              <a:t> da narede svakom </a:t>
            </a:r>
            <a:r>
              <a:rPr lang="sr-Latn-RS" dirty="0">
                <a:solidFill>
                  <a:srgbClr val="FF0000"/>
                </a:solidFill>
              </a:rPr>
              <a:t>licu koje poznaje način rada računarskog sistema ili mere primenjene za zaštitu računarskih podataka </a:t>
            </a:r>
            <a:r>
              <a:rPr lang="sr-Latn-RS" dirty="0"/>
              <a:t>na tom sistemu da pruži, </a:t>
            </a:r>
            <a:r>
              <a:rPr lang="sr-Latn-RS" dirty="0">
                <a:solidFill>
                  <a:srgbClr val="FF0000"/>
                </a:solidFill>
              </a:rPr>
              <a:t>u razumnoj mer</a:t>
            </a:r>
            <a:r>
              <a:rPr lang="sr-Latn-RS" b="1" dirty="0"/>
              <a:t>i</a:t>
            </a:r>
            <a:r>
              <a:rPr lang="sr-Latn-RS" dirty="0"/>
              <a:t>, neophodne podatke kako bi se omogućilo preduzimanje mera navedenih u stavovima 1. i 2. </a:t>
            </a:r>
            <a:endParaRPr lang="en-US" dirty="0"/>
          </a:p>
          <a:p>
            <a:pPr marL="285750" lvl="0" indent="-285750" algn="just"/>
            <a:r>
              <a:rPr lang="sr-Latn-RS" dirty="0" smtClean="0"/>
              <a:t>5. Na </a:t>
            </a:r>
            <a:r>
              <a:rPr lang="sr-Latn-RS" dirty="0"/>
              <a:t>ovlašćenja i postupke navedene u ovom članu primenjuju se odredbe članova </a:t>
            </a:r>
            <a:r>
              <a:rPr lang="es-CL" dirty="0"/>
              <a:t>14</a:t>
            </a:r>
            <a:r>
              <a:rPr lang="sr-Latn-RS" dirty="0"/>
              <a:t>. i </a:t>
            </a:r>
            <a:r>
              <a:rPr lang="es-CL" dirty="0"/>
              <a:t>15.</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4247317"/>
          </a:xfrm>
          <a:prstGeom prst="rect">
            <a:avLst/>
          </a:prstGeom>
        </p:spPr>
        <p:txBody>
          <a:bodyPr wrap="square">
            <a:spAutoFit/>
          </a:bodyPr>
          <a:lstStyle/>
          <a:p>
            <a:pPr marL="285750" lvl="0" indent="-285750">
              <a:buFont typeface="Arial" panose="020B0604020202020204" pitchFamily="34" charset="0"/>
              <a:buChar char="•"/>
            </a:pPr>
            <a:r>
              <a:rPr lang="sr-Latn-RS" dirty="0"/>
              <a:t>Često treba konsultovati sistem-administratore u vezi s tehničkim modalitetima i načinima sprovođenja pretraživanja </a:t>
            </a:r>
            <a:endParaRPr lang="sr-Latn-RS" dirty="0" smtClean="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Time se sprečava da privrednici koji zakonito rade trpe ekonomski teret jer im se pruža pravni osnov da sarađuju sa organima reda koji sprovode pretraživanje i zaplenu </a:t>
            </a:r>
            <a:endParaRPr lang="sr-Latn-RS" dirty="0" smtClean="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Povećava se delotvornost i poboljšava </a:t>
            </a:r>
            <a:r>
              <a:rPr lang="sr-Latn-RS" dirty="0" err="1"/>
              <a:t>isplativost</a:t>
            </a:r>
            <a:r>
              <a:rPr lang="sr-Latn-RS" dirty="0"/>
              <a:t> mere </a:t>
            </a:r>
            <a:endParaRPr lang="sr-Latn-RS" dirty="0" smtClean="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Mere moraju biti sprovedene razumno i ne smeju nerazumno ugroziti privatnost</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249465" y="1155403"/>
            <a:ext cx="3889351" cy="4247317"/>
          </a:xfrm>
          <a:prstGeom prst="rect">
            <a:avLst/>
          </a:prstGeom>
        </p:spPr>
        <p:txBody>
          <a:bodyPr wrap="square">
            <a:spAutoFit/>
          </a:bodyPr>
          <a:lstStyle/>
          <a:p>
            <a:pPr marL="285750" lvl="0" indent="-285750" algn="just"/>
            <a:r>
              <a:rPr lang="sr-Latn-RS" dirty="0"/>
              <a:t>4. Svaka strana </a:t>
            </a:r>
            <a:r>
              <a:rPr lang="sr-Latn-RS" dirty="0" err="1"/>
              <a:t>ugovornica</a:t>
            </a:r>
            <a:r>
              <a:rPr lang="sr-Latn-RS" dirty="0"/>
              <a:t> treba da usvoji zakonodavne i druge mere neophodne da bi svoje nadležne </a:t>
            </a:r>
            <a:r>
              <a:rPr lang="sr-Latn-RS" b="1" dirty="0">
                <a:solidFill>
                  <a:sysClr val="windowText" lastClr="000000"/>
                </a:solidFill>
              </a:rPr>
              <a:t>organe </a:t>
            </a:r>
            <a:r>
              <a:rPr lang="sr-Latn-RS" b="1" dirty="0" err="1">
                <a:solidFill>
                  <a:sysClr val="windowText" lastClr="000000"/>
                </a:solidFill>
              </a:rPr>
              <a:t>ovlastila</a:t>
            </a:r>
            <a:r>
              <a:rPr lang="sr-Latn-RS" b="1" dirty="0">
                <a:solidFill>
                  <a:sysClr val="windowText" lastClr="000000"/>
                </a:solidFill>
              </a:rPr>
              <a:t> da narede svakom licu koje poznaje način rada računarskog sistema ili mere primenjene za zaštitu računarskih podataka na tom sistemu da pruži, u razumnoj meri, neophodne </a:t>
            </a:r>
            <a:r>
              <a:rPr lang="sr-Latn-RS" dirty="0"/>
              <a:t>podatke kako bi se omogućilo preduzimanje mera navedenih u stavovima 1. i 2. </a:t>
            </a:r>
            <a:endParaRPr lang="en-US" dirty="0"/>
          </a:p>
          <a:p>
            <a:pPr marL="285750" lvl="0" indent="-285750" algn="just"/>
            <a:r>
              <a:rPr lang="sr-Latn-RS" dirty="0"/>
              <a:t>5. Na ovlašćenja i postupke navedene u ovom članu </a:t>
            </a:r>
            <a:r>
              <a:rPr lang="sr-Latn-RS" b="1" dirty="0">
                <a:solidFill>
                  <a:srgbClr val="FF0000"/>
                </a:solidFill>
              </a:rPr>
              <a:t>primenjuju se odredbe članova </a:t>
            </a:r>
            <a:r>
              <a:rPr lang="es-CL" b="1" dirty="0">
                <a:solidFill>
                  <a:srgbClr val="FF0000"/>
                </a:solidFill>
              </a:rPr>
              <a:t>14</a:t>
            </a:r>
            <a:r>
              <a:rPr lang="sr-Latn-RS" b="1" dirty="0">
                <a:solidFill>
                  <a:srgbClr val="FF0000"/>
                </a:solidFill>
              </a:rPr>
              <a:t>. i </a:t>
            </a:r>
            <a:r>
              <a:rPr lang="es-CL" b="1" dirty="0">
                <a:solidFill>
                  <a:srgbClr val="FF0000"/>
                </a:solidFill>
              </a:rPr>
              <a:t>15</a:t>
            </a:r>
            <a:r>
              <a:rPr lang="es-CL" dirty="0"/>
              <a:t>.</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155403"/>
            <a:ext cx="4747018" cy="2862322"/>
          </a:xfrm>
          <a:prstGeom prst="rect">
            <a:avLst/>
          </a:prstGeom>
        </p:spPr>
        <p:txBody>
          <a:bodyPr wrap="square">
            <a:spAutoFit/>
          </a:bodyPr>
          <a:lstStyle/>
          <a:p>
            <a:pPr marL="285750" lvl="0" indent="-285750">
              <a:buFont typeface="Arial" panose="020B0604020202020204" pitchFamily="34" charset="0"/>
              <a:buChar char="•"/>
            </a:pPr>
            <a:r>
              <a:rPr lang="sr-Latn-RS" sz="2000" dirty="0"/>
              <a:t>Uslovi i ograničenja mogu obuhvatiti odredbe koje se odnose na angažovanje svedoka i veštaka i finansijsku naknadu koja im se </a:t>
            </a:r>
            <a:r>
              <a:rPr lang="sr-Latn-RS" sz="2000" dirty="0" smtClean="0"/>
              <a:t>pruža</a:t>
            </a:r>
          </a:p>
          <a:p>
            <a:pPr lvl="0"/>
            <a:r>
              <a:rPr lang="sr-Latn-RS" sz="2000" dirty="0" smtClean="0"/>
              <a:t> </a:t>
            </a:r>
            <a:endParaRPr lang="en-US" sz="2000" dirty="0"/>
          </a:p>
          <a:p>
            <a:pPr marL="285750" lvl="0" indent="-285750">
              <a:buFont typeface="Arial" panose="020B0604020202020204" pitchFamily="34" charset="0"/>
              <a:buChar char="•"/>
            </a:pPr>
            <a:r>
              <a:rPr lang="sr-Latn-RS" sz="2000" dirty="0"/>
              <a:t>Stranama je prepušteno da odluče da li pojedinci treba da budu obavešteni o tome da su računarski podaci </a:t>
            </a:r>
            <a:r>
              <a:rPr lang="sr-Latn-RS" sz="2000" dirty="0" err="1"/>
              <a:t>iskopirani</a:t>
            </a:r>
            <a:r>
              <a:rPr lang="sr-Latn-RS" sz="2000" dirty="0"/>
              <a:t> da bi se na taj način obezbedili.</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Anketno pitanje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56983" y="1289515"/>
            <a:ext cx="8030033" cy="1569660"/>
          </a:xfrm>
          <a:prstGeom prst="rect">
            <a:avLst/>
          </a:prstGeom>
          <a:solidFill>
            <a:srgbClr val="BDD8F3"/>
          </a:solidFill>
        </p:spPr>
        <p:txBody>
          <a:bodyPr wrap="square" rtlCol="0">
            <a:spAutoFit/>
          </a:bodyPr>
          <a:lstStyle/>
          <a:p>
            <a:pPr algn="just"/>
            <a:r>
              <a:rPr lang="sr-Latn-RS" sz="2400" dirty="0" smtClean="0">
                <a:solidFill>
                  <a:schemeClr val="tx1">
                    <a:lumMod val="65000"/>
                    <a:lumOff val="35000"/>
                  </a:schemeClr>
                </a:solidFill>
                <a:latin typeface="+mj-lt"/>
              </a:rPr>
              <a:t>Tužilac zahteva izdavanje naloga za pretraživanje i zaplenu na istom zakonskom osnovu i pozivajući se na isti prag sumnje koje je ranije izneo kada je tražio izdavanje naredbe</a:t>
            </a:r>
            <a:r>
              <a:rPr lang="en-US" sz="2400" dirty="0" smtClean="0">
                <a:solidFill>
                  <a:schemeClr val="tx1">
                    <a:lumMod val="65000"/>
                    <a:lumOff val="35000"/>
                  </a:schemeClr>
                </a:solidFill>
                <a:latin typeface="+mj-lt"/>
              </a:rPr>
              <a:t>. </a:t>
            </a:r>
            <a:endParaRPr lang="en-US" sz="2400" dirty="0">
              <a:solidFill>
                <a:schemeClr val="tx1">
                  <a:lumMod val="65000"/>
                  <a:lumOff val="35000"/>
                </a:schemeClr>
              </a:solidFill>
              <a:latin typeface="+mj-lt"/>
            </a:endParaRPr>
          </a:p>
          <a:p>
            <a:pPr algn="ctr"/>
            <a:r>
              <a:rPr lang="sr-Latn-RS" sz="2400" dirty="0" smtClean="0">
                <a:solidFill>
                  <a:schemeClr val="tx1">
                    <a:lumMod val="65000"/>
                    <a:lumOff val="35000"/>
                  </a:schemeClr>
                </a:solidFill>
                <a:latin typeface="+mj-lt"/>
              </a:rPr>
              <a:t>Da li mu treba izdati nalog</a:t>
            </a:r>
            <a:r>
              <a:rPr lang="en-US" sz="2400" dirty="0" smtClean="0">
                <a:solidFill>
                  <a:schemeClr val="tx1">
                    <a:lumMod val="65000"/>
                    <a:lumOff val="35000"/>
                  </a:schemeClr>
                </a:solidFill>
                <a:latin typeface="+mj-lt"/>
              </a:rPr>
              <a:t>? </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4687877"/>
            <a:ext cx="8030032" cy="1200329"/>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B (prag sumnje za pretraživanje i zaplenu viši je nego prag za izdavanje naredbe zato što je to </a:t>
            </a:r>
            <a:r>
              <a:rPr lang="sr-Latn-RS" sz="2400" dirty="0" err="1" smtClean="0">
                <a:solidFill>
                  <a:schemeClr val="bg1"/>
                </a:solidFill>
                <a:latin typeface="+mj-lt"/>
              </a:rPr>
              <a:t>intruzivnije</a:t>
            </a:r>
            <a:r>
              <a:rPr lang="sr-Latn-RS" sz="2400" dirty="0" smtClean="0">
                <a:solidFill>
                  <a:schemeClr val="bg1"/>
                </a:solidFill>
                <a:latin typeface="+mj-lt"/>
              </a:rPr>
              <a:t> ovlašćenje)</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DA</a:t>
            </a:r>
            <a:endParaRPr lang="en-GB" sz="2400" dirty="0">
              <a:solidFill>
                <a:schemeClr val="bg1"/>
              </a:solidFill>
              <a:latin typeface="+mj-lt"/>
            </a:endParaRPr>
          </a:p>
          <a:p>
            <a:pPr marL="1828800" lvl="3" indent="-457200">
              <a:buAutoNum type="alphaUcPeriod"/>
            </a:pPr>
            <a:r>
              <a:rPr lang="en-US" sz="2400" dirty="0" smtClean="0">
                <a:solidFill>
                  <a:schemeClr val="bg1"/>
                </a:solidFill>
                <a:latin typeface="+mj-lt"/>
              </a:rPr>
              <a:t>N</a:t>
            </a:r>
            <a:r>
              <a:rPr lang="sr-Latn-RS" sz="2400" dirty="0" smtClean="0">
                <a:solidFill>
                  <a:schemeClr val="bg1"/>
                </a:solidFill>
                <a:latin typeface="+mj-lt"/>
              </a:rPr>
              <a:t>E</a:t>
            </a:r>
            <a:endParaRPr lang="en-US" sz="2400" dirty="0">
              <a:solidFill>
                <a:schemeClr val="bg1"/>
              </a:solidFill>
              <a:latin typeface="+mj-lt"/>
            </a:endParaRPr>
          </a:p>
        </p:txBody>
      </p:sp>
    </p:spTree>
    <p:extLst>
      <p:ext uri="{BB962C8B-B14F-4D97-AF65-F5344CB8AC3E}">
        <p14:creationId xmlns:p14="http://schemas.microsoft.com/office/powerpoint/2010/main" val="2635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Sadržaj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568952" cy="4969545"/>
          </a:xfrm>
        </p:spPr>
        <p:txBody>
          <a:bodyPr>
            <a:normAutofit/>
          </a:bodyPr>
          <a:lstStyle/>
          <a:p>
            <a:pPr marL="514350" lvl="0" indent="-514350">
              <a:lnSpc>
                <a:spcPct val="150000"/>
              </a:lnSpc>
              <a:buFont typeface="+mj-lt"/>
              <a:buAutoNum type="arabicPeriod"/>
            </a:pPr>
            <a:r>
              <a:rPr lang="sr-Latn-RS" dirty="0"/>
              <a:t>Pretraživanje i zaplena sačuvanih računarskih podataka</a:t>
            </a:r>
            <a:endParaRPr lang="en-US" dirty="0"/>
          </a:p>
          <a:p>
            <a:pPr marL="514350" lvl="0" indent="-514350">
              <a:lnSpc>
                <a:spcPct val="150000"/>
              </a:lnSpc>
              <a:buFont typeface="+mj-lt"/>
              <a:buAutoNum type="arabicPeriod"/>
            </a:pPr>
            <a:r>
              <a:rPr lang="sr-Latn-RS" dirty="0"/>
              <a:t>Prikupljanje podataka o saobraćaju u realnom vremenu</a:t>
            </a:r>
            <a:endParaRPr lang="en-US" dirty="0"/>
          </a:p>
          <a:p>
            <a:pPr marL="514350" lvl="0" indent="-514350">
              <a:lnSpc>
                <a:spcPct val="150000"/>
              </a:lnSpc>
              <a:buFont typeface="+mj-lt"/>
              <a:buAutoNum type="arabicPeriod"/>
            </a:pPr>
            <a:r>
              <a:rPr lang="sr-Latn-RS" dirty="0"/>
              <a:t>Presretanja podataka iz sadržaja </a:t>
            </a:r>
            <a:endParaRPr lang="en-US" dirty="0"/>
          </a:p>
          <a:p>
            <a:pPr marL="514350" indent="-514350">
              <a:lnSpc>
                <a:spcPct val="150000"/>
              </a:lnSpc>
              <a:buFont typeface="+mj-lt"/>
              <a:buAutoNum type="arabicPeriod"/>
            </a:pPr>
            <a:r>
              <a:rPr lang="sr-Latn-RS" dirty="0"/>
              <a:t>Nadležnost</a:t>
            </a:r>
            <a:endParaRPr lang="en-GB" sz="2800" dirty="0">
              <a:latin typeface="+mn-lt"/>
              <a:ea typeface="Verdana" panose="020B0604030504040204" pitchFamily="34" charset="0"/>
            </a:endParaRP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Anketno pitanje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56983" y="1289515"/>
            <a:ext cx="8030033" cy="1200329"/>
          </a:xfrm>
          <a:prstGeom prst="rect">
            <a:avLst/>
          </a:prstGeom>
          <a:solidFill>
            <a:srgbClr val="BDD8F3"/>
          </a:solidFill>
        </p:spPr>
        <p:txBody>
          <a:bodyPr wrap="square" rtlCol="0">
            <a:spAutoFit/>
          </a:bodyPr>
          <a:lstStyle/>
          <a:p>
            <a:pPr algn="just"/>
            <a:r>
              <a:rPr lang="sr-Latn-RS" sz="2400" dirty="0" smtClean="0">
                <a:solidFill>
                  <a:schemeClr val="tx1">
                    <a:lumMod val="65000"/>
                    <a:lumOff val="35000"/>
                  </a:schemeClr>
                </a:solidFill>
                <a:latin typeface="+mj-lt"/>
              </a:rPr>
              <a:t>Tužilac traži nalog za pretraživanje svih elektronskih uređaja u svim prostorijama u vlasništvu optuženog</a:t>
            </a:r>
            <a:r>
              <a:rPr lang="en-US" sz="2400" dirty="0" smtClean="0">
                <a:solidFill>
                  <a:schemeClr val="tx1">
                    <a:lumMod val="65000"/>
                    <a:lumOff val="35000"/>
                  </a:schemeClr>
                </a:solidFill>
                <a:latin typeface="+mj-lt"/>
              </a:rPr>
              <a:t>. </a:t>
            </a:r>
            <a:endParaRPr lang="en-US" sz="2400" dirty="0">
              <a:solidFill>
                <a:schemeClr val="tx1">
                  <a:lumMod val="65000"/>
                  <a:lumOff val="35000"/>
                </a:schemeClr>
              </a:solidFill>
              <a:latin typeface="+mj-lt"/>
            </a:endParaRPr>
          </a:p>
          <a:p>
            <a:pPr algn="ctr"/>
            <a:r>
              <a:rPr lang="sr-Latn-RS" sz="2400" dirty="0" smtClean="0">
                <a:solidFill>
                  <a:schemeClr val="tx1">
                    <a:lumMod val="65000"/>
                    <a:lumOff val="35000"/>
                  </a:schemeClr>
                </a:solidFill>
                <a:latin typeface="+mj-lt"/>
              </a:rPr>
              <a:t>Da li mu treba izdati taj nalog</a:t>
            </a:r>
            <a:r>
              <a:rPr lang="en-US" sz="2400" dirty="0" smtClean="0">
                <a:solidFill>
                  <a:schemeClr val="tx1">
                    <a:lumMod val="65000"/>
                    <a:lumOff val="35000"/>
                  </a:schemeClr>
                </a:solidFill>
                <a:latin typeface="+mj-lt"/>
              </a:rPr>
              <a:t>? </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sr-Latn-RS" sz="2400" dirty="0" smtClean="0">
                <a:solidFill>
                  <a:schemeClr val="bg1"/>
                </a:solidFill>
                <a:latin typeface="+mj-lt"/>
              </a:rPr>
              <a:t>Tačan odgovor je </a:t>
            </a:r>
            <a:r>
              <a:rPr lang="en-GB" sz="2400" dirty="0" smtClean="0">
                <a:solidFill>
                  <a:schemeClr val="bg1"/>
                </a:solidFill>
                <a:latin typeface="+mj-lt"/>
              </a:rPr>
              <a:t>B (</a:t>
            </a:r>
            <a:r>
              <a:rPr lang="sr-Latn-RS" sz="2400" dirty="0" smtClean="0">
                <a:solidFill>
                  <a:schemeClr val="bg1"/>
                </a:solidFill>
                <a:latin typeface="+mj-lt"/>
              </a:rPr>
              <a:t>ovlašćenje za pretraživanje može se sprovesti samo u odnosu na određene računare</a:t>
            </a:r>
            <a:r>
              <a:rPr lang="en-US" sz="2400" dirty="0" smtClean="0">
                <a:solidFill>
                  <a:schemeClr val="bg1"/>
                </a:solidFill>
                <a:latin typeface="+mj-lt"/>
              </a:rPr>
              <a:t>)</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DA</a:t>
            </a:r>
            <a:endParaRPr lang="en-GB" sz="2400" dirty="0">
              <a:solidFill>
                <a:schemeClr val="bg1"/>
              </a:solidFill>
              <a:latin typeface="+mj-lt"/>
            </a:endParaRPr>
          </a:p>
          <a:p>
            <a:pPr marL="1828800" lvl="3" indent="-457200">
              <a:buAutoNum type="alphaUcPeriod"/>
            </a:pPr>
            <a:r>
              <a:rPr lang="en-US" sz="2400" dirty="0" smtClean="0">
                <a:solidFill>
                  <a:schemeClr val="bg1"/>
                </a:solidFill>
                <a:latin typeface="+mj-lt"/>
              </a:rPr>
              <a:t>N</a:t>
            </a:r>
            <a:r>
              <a:rPr lang="sr-Latn-RS" sz="2400" dirty="0" smtClean="0">
                <a:solidFill>
                  <a:schemeClr val="bg1"/>
                </a:solidFill>
                <a:latin typeface="+mj-lt"/>
              </a:rPr>
              <a:t>E</a:t>
            </a:r>
            <a:endParaRPr lang="en-US" sz="2400" dirty="0">
              <a:solidFill>
                <a:schemeClr val="bg1"/>
              </a:solidFill>
              <a:latin typeface="+mj-lt"/>
            </a:endParaRPr>
          </a:p>
        </p:txBody>
      </p:sp>
    </p:spTree>
    <p:extLst>
      <p:ext uri="{BB962C8B-B14F-4D97-AF65-F5344CB8AC3E}">
        <p14:creationId xmlns:p14="http://schemas.microsoft.com/office/powerpoint/2010/main" val="1994187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p:txBody>
          <a:bodyPr/>
          <a:lstStyle/>
          <a:p>
            <a:r>
              <a:rPr lang="sr-Latn-RS" dirty="0" smtClean="0">
                <a:latin typeface="+mn-lt"/>
              </a:rPr>
              <a:t>PRIKUPLJANJE PODATAKA O SAOBRAĆAJU U REALNOM VREMENU</a:t>
            </a:r>
            <a:endParaRPr lang="en-GB" dirty="0">
              <a:latin typeface="+mn-lt"/>
            </a:endParaRP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sr-Latn-RS" dirty="0" smtClean="0"/>
              <a:t>Procesna ovlašćenja prema Budimpeštanskoj konvenciji </a:t>
            </a:r>
            <a:r>
              <a:rPr lang="en-US" dirty="0" smtClean="0"/>
              <a:t>(</a:t>
            </a:r>
            <a:r>
              <a:rPr lang="sr-Latn-RS" dirty="0" smtClean="0"/>
              <a:t>Deo </a:t>
            </a:r>
            <a:r>
              <a:rPr lang="en-US" dirty="0" smtClean="0"/>
              <a:t>2</a:t>
            </a:r>
            <a:r>
              <a:rPr lang="en-US" dirty="0"/>
              <a:t>)</a:t>
            </a:r>
          </a:p>
        </p:txBody>
      </p:sp>
      <p:sp>
        <p:nvSpPr>
          <p:cNvPr id="6" name="TextBox 7">
            <a:extLst>
              <a:ext uri="{FF2B5EF4-FFF2-40B4-BE49-F238E27FC236}">
                <a16:creationId xmlns:a16="http://schemas.microsoft.com/office/drawing/2014/main" xmlns=""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Odeljak </a:t>
            </a:r>
            <a:r>
              <a:rPr lang="en-GB" sz="3200" dirty="0" smtClean="0">
                <a:solidFill>
                  <a:schemeClr val="bg1"/>
                </a:solidFill>
                <a:latin typeface="Verdana" charset="0"/>
                <a:cs typeface="Verdana" charset="0"/>
              </a:rPr>
              <a:t>2</a:t>
            </a:r>
            <a:r>
              <a:rPr lang="sr-Latn-RS" sz="3200" dirty="0" smtClean="0">
                <a:solidFill>
                  <a:schemeClr val="bg1"/>
                </a:solidFill>
                <a:latin typeface="Verdana" charset="0"/>
                <a:cs typeface="Verdana" charset="0"/>
              </a:rPr>
              <a:t>.</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268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smtClean="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600" b="1" i="1" dirty="0" smtClean="0">
                <a:ea typeface="ＭＳ Ｐゴシック" pitchFamily="34" charset="-128"/>
              </a:rPr>
              <a:t>Prikupljanje podataka o saobraćaju u realnom vremenu</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600" b="1" i="1" dirty="0" smtClean="0">
                <a:ea typeface="ＭＳ Ｐゴシック" pitchFamily="34" charset="-128"/>
              </a:rPr>
              <a:t>(</a:t>
            </a:r>
            <a:r>
              <a:rPr lang="sr-Latn-RS" altLang="sr-Latn-RS" sz="2600" b="1" i="1" dirty="0" smtClean="0">
                <a:ea typeface="ＭＳ Ｐゴシック" pitchFamily="34" charset="-128"/>
              </a:rPr>
              <a:t>Član </a:t>
            </a:r>
            <a:r>
              <a:rPr lang="en-GB" altLang="sr-Latn-RS" sz="2600" b="1" i="1" dirty="0" smtClean="0">
                <a:ea typeface="ＭＳ Ｐゴシック" pitchFamily="34" charset="-128"/>
              </a:rPr>
              <a:t>20</a:t>
            </a:r>
            <a:r>
              <a:rPr lang="sr-Latn-RS" altLang="sr-Latn-RS" sz="2600" b="1" i="1" dirty="0" smtClean="0">
                <a:ea typeface="ＭＳ Ｐゴシック" pitchFamily="34" charset="-128"/>
              </a:rPr>
              <a:t>. Budimpeštanske konvencije</a:t>
            </a:r>
            <a:r>
              <a:rPr lang="en-GB" altLang="sr-Latn-RS" sz="2600" b="1" i="1" dirty="0" smtClean="0">
                <a:ea typeface="ＭＳ Ｐゴシック" pitchFamily="34" charset="-128"/>
              </a:rPr>
              <a:t>)</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a:r>
              <a:rPr lang="sr-Latn-RS" sz="2800" i="1" dirty="0"/>
              <a:t>Dopušta žive istrage </a:t>
            </a:r>
            <a:endParaRPr lang="en-US" sz="2800" dirty="0"/>
          </a:p>
          <a:p>
            <a:pPr algn="ctr"/>
            <a:r>
              <a:rPr lang="sr-Latn-RS" sz="2800" i="1" dirty="0" err="1"/>
              <a:t>Intruzivne</a:t>
            </a:r>
            <a:r>
              <a:rPr lang="sr-Latn-RS" sz="2800" i="1" dirty="0"/>
              <a:t> mere, za koje je potrebno odgovarajuće zakonsko rešenje </a:t>
            </a:r>
            <a:endParaRPr lang="en-US" sz="2800" dirty="0"/>
          </a:p>
          <a:p>
            <a:pPr algn="ctr"/>
            <a:r>
              <a:rPr lang="sr-Latn-RS" sz="2800" i="1" dirty="0"/>
              <a:t>organi vlasti treba da prikupljaju ili snimaju pomoću tehničkih sredstava podatke u realnom vremenu, i </a:t>
            </a:r>
            <a:endParaRPr lang="en-US" sz="2800" dirty="0"/>
          </a:p>
          <a:p>
            <a:pPr algn="ctr"/>
            <a:r>
              <a:rPr lang="sr-Latn-RS" sz="2800" i="1" dirty="0"/>
              <a:t>Ovlašćenje da obavežu davaoce usluga da prikupljaju ili snimaju podatke od svojih klijenata u realnom vremenu</a:t>
            </a:r>
            <a:endParaRPr lang="en-GB" altLang="sr-Latn-RS" sz="2600" i="1" dirty="0">
              <a:ea typeface="ＭＳ Ｐゴシック" pitchFamily="34" charset="-128"/>
            </a:endParaRPr>
          </a:p>
        </p:txBody>
      </p:sp>
    </p:spTree>
    <p:extLst>
      <p:ext uri="{BB962C8B-B14F-4D97-AF65-F5344CB8AC3E}">
        <p14:creationId xmlns:p14="http://schemas.microsoft.com/office/powerpoint/2010/main" val="3023540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130782" y="1237505"/>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t>da na svojoj teritoriji, primenjujući tehnička sredstva, </a:t>
            </a:r>
            <a:r>
              <a:rPr lang="sr-Latn-RS" b="1" dirty="0">
                <a:solidFill>
                  <a:srgbClr val="FF0000"/>
                </a:solidFill>
              </a:rPr>
              <a:t>prikupljaju ili snimaju</a:t>
            </a:r>
            <a:r>
              <a:rPr lang="sr-Latn-RS" dirty="0"/>
              <a:t>, i </a:t>
            </a:r>
            <a:endParaRPr lang="en-US" dirty="0"/>
          </a:p>
          <a:p>
            <a:pPr marL="800100" lvl="1" indent="-342900" algn="just">
              <a:buFont typeface="+mj-lt"/>
              <a:buAutoNum type="alphaLcParenR"/>
            </a:pPr>
            <a:r>
              <a:rPr lang="sr-Latn-RS" dirty="0"/>
              <a:t>da </a:t>
            </a:r>
            <a:r>
              <a:rPr lang="sr-Latn-RS" b="1" dirty="0">
                <a:solidFill>
                  <a:srgbClr val="FF0000"/>
                </a:solidFill>
              </a:rPr>
              <a:t>obavežu davaoca usluga</a:t>
            </a:r>
            <a:r>
              <a:rPr lang="sr-Latn-RS" dirty="0">
                <a:solidFill>
                  <a:srgbClr val="FF0000"/>
                </a:solidFill>
              </a:rPr>
              <a:t> </a:t>
            </a:r>
            <a:r>
              <a:rPr lang="sr-Latn-RS" dirty="0"/>
              <a:t>da u okviru njegovih postojećih tehničkih mogućnosti:</a:t>
            </a:r>
            <a:endParaRPr lang="en-US" dirty="0"/>
          </a:p>
          <a:p>
            <a:pPr marL="1314450" lvl="2" indent="-400050" algn="just">
              <a:buFont typeface="+mj-lt"/>
              <a:buAutoNum type="romanLcPeriod"/>
            </a:pPr>
            <a:r>
              <a:rPr lang="sr-Latn-RS" dirty="0"/>
              <a:t>na svojoj teritoriji, primenjujući tehnička sredstva, </a:t>
            </a:r>
            <a:r>
              <a:rPr lang="sr-Latn-RS" b="1" dirty="0">
                <a:solidFill>
                  <a:srgbClr val="FF0000"/>
                </a:solidFill>
              </a:rPr>
              <a:t>prikupljaju ili snimaju</a:t>
            </a:r>
            <a:r>
              <a:rPr lang="sr-Latn-RS" dirty="0"/>
              <a:t>, ili</a:t>
            </a:r>
            <a:endParaRPr lang="en-US" dirty="0"/>
          </a:p>
          <a:p>
            <a:pPr marL="1314450" lvl="2" indent="-400050" algn="just">
              <a:buFont typeface="+mj-lt"/>
              <a:buAutoNum type="romanLcPeriod"/>
            </a:pPr>
            <a:r>
              <a:rPr lang="sr-Latn-RS" dirty="0"/>
              <a:t> </a:t>
            </a:r>
            <a:r>
              <a:rPr lang="sr-Latn-RS" b="1" dirty="0">
                <a:solidFill>
                  <a:srgbClr val="FF0000"/>
                </a:solidFill>
              </a:rPr>
              <a:t>sarađuju i pomažu</a:t>
            </a:r>
            <a:r>
              <a:rPr lang="sr-Latn-RS" dirty="0">
                <a:solidFill>
                  <a:srgbClr val="FF0000"/>
                </a:solidFill>
              </a:rPr>
              <a:t> </a:t>
            </a:r>
            <a:r>
              <a:rPr lang="sr-Latn-RS" dirty="0"/>
              <a:t>nadležnim organima u prikupljanju ili snimanju, u realnom vremenu, podataka o saobraćaju određenih komunikacija na njenoj teritoriji, preneti preko računarskog sistema.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237505"/>
            <a:ext cx="4414945" cy="3170099"/>
          </a:xfrm>
          <a:prstGeom prst="rect">
            <a:avLst/>
          </a:prstGeom>
        </p:spPr>
        <p:txBody>
          <a:bodyPr wrap="square">
            <a:spAutoFit/>
          </a:bodyPr>
          <a:lstStyle/>
          <a:p>
            <a:pPr marL="285750" lvl="0" indent="-285750" algn="just">
              <a:buFont typeface="Arial" panose="020B0604020202020204" pitchFamily="34" charset="0"/>
              <a:buChar char="•"/>
            </a:pPr>
            <a:r>
              <a:rPr lang="sr-Latn-RS" sz="2000" dirty="0"/>
              <a:t>Nadležni organ ima ovlašćenje da</a:t>
            </a:r>
            <a:r>
              <a:rPr lang="es-CL" sz="2000" dirty="0" smtClean="0"/>
              <a:t>:</a:t>
            </a:r>
            <a:endParaRPr lang="sr-Latn-RS" sz="2000" dirty="0" smtClean="0"/>
          </a:p>
          <a:p>
            <a:pPr marL="285750" lvl="0" indent="-285750" algn="just">
              <a:buFont typeface="Arial" panose="020B0604020202020204" pitchFamily="34" charset="0"/>
              <a:buChar char="•"/>
            </a:pPr>
            <a:endParaRPr lang="en-US" sz="2000" dirty="0"/>
          </a:p>
          <a:p>
            <a:pPr marL="627063" lvl="1" indent="-169863" algn="just"/>
            <a:r>
              <a:rPr lang="sr-Latn-RS" sz="2000" dirty="0" smtClean="0"/>
              <a:t>- Neposredno </a:t>
            </a:r>
            <a:r>
              <a:rPr lang="sr-Latn-RS" sz="2000" dirty="0"/>
              <a:t>prikuplja ili snima podatke o saobraćaju;</a:t>
            </a:r>
            <a:endParaRPr lang="en-US" sz="2000" dirty="0"/>
          </a:p>
          <a:p>
            <a:pPr marL="627063" lvl="1" indent="-169863" algn="just"/>
            <a:r>
              <a:rPr lang="sr-Latn-RS" sz="2000" dirty="0" smtClean="0"/>
              <a:t>- Obaveže </a:t>
            </a:r>
            <a:r>
              <a:rPr lang="sr-Latn-RS" sz="2000" dirty="0"/>
              <a:t>davaoca usluga da prikuplja ili snima podatke o saobraćaju;</a:t>
            </a:r>
            <a:endParaRPr lang="en-US" sz="2000" dirty="0"/>
          </a:p>
          <a:p>
            <a:pPr marL="627063" lvl="1" indent="-169863" algn="just"/>
            <a:r>
              <a:rPr lang="sr-Latn-RS" sz="2000" dirty="0" smtClean="0"/>
              <a:t>- Obaveže </a:t>
            </a:r>
            <a:r>
              <a:rPr lang="sr-Latn-RS" sz="2000" dirty="0"/>
              <a:t>davaoca usluga da sarađuje i pomaže nadležnom organu</a:t>
            </a:r>
            <a:r>
              <a:rPr lang="sr-Latn-RS" dirty="0"/>
              <a:t>. </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8076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65279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96752"/>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a:t>
            </a:r>
            <a:r>
              <a:rPr lang="sr-Latn-RS" b="1" dirty="0">
                <a:solidFill>
                  <a:srgbClr val="FF0000"/>
                </a:solidFill>
              </a:rPr>
              <a:t>tehnička sredstva</a:t>
            </a:r>
            <a:r>
              <a:rPr lang="sr-Latn-RS" dirty="0">
                <a:solidFill>
                  <a:sysClr val="windowText" lastClr="000000"/>
                </a:solidFill>
              </a:rPr>
              <a:t>,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a:t>
            </a:r>
            <a:r>
              <a:rPr lang="sr-Latn-RS" b="1" dirty="0">
                <a:solidFill>
                  <a:srgbClr val="FF0000"/>
                </a:solidFill>
              </a:rPr>
              <a:t>tehnička sredstva</a:t>
            </a:r>
            <a:r>
              <a:rPr lang="sr-Latn-RS" dirty="0">
                <a:solidFill>
                  <a:sysClr val="windowText" lastClr="000000"/>
                </a:solidFill>
              </a:rPr>
              <a:t>,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podataka o saobraćaju određenih komunikacija na njenoj teritoriji, preneti preko računarskog sistema.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1631216"/>
          </a:xfrm>
          <a:prstGeom prst="rect">
            <a:avLst/>
          </a:prstGeom>
        </p:spPr>
        <p:txBody>
          <a:bodyPr wrap="square">
            <a:spAutoFit/>
          </a:bodyPr>
          <a:lstStyle/>
          <a:p>
            <a:pPr marL="342900" lvl="0" indent="-342900">
              <a:buFont typeface="Arial" panose="020B0604020202020204" pitchFamily="34" charset="0"/>
              <a:buChar char="•"/>
            </a:pPr>
            <a:r>
              <a:rPr lang="sr-Latn-RS" sz="2000" dirty="0"/>
              <a:t>Tehnička sredstva nisu </a:t>
            </a:r>
            <a:r>
              <a:rPr lang="sr-Latn-RS" sz="2000" dirty="0" smtClean="0"/>
              <a:t>definisana</a:t>
            </a:r>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Svako tehničko sredstvo može se koristiti za prikupljanje podataka o saobraćaju (tehnološka neutralnost)</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8076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82944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a:t>
            </a:r>
            <a:r>
              <a:rPr lang="sr-Latn-RS" b="1" dirty="0">
                <a:solidFill>
                  <a:srgbClr val="FF0000"/>
                </a:solidFill>
              </a:rPr>
              <a:t>postojećih tehničkih mogućnosti</a:t>
            </a:r>
            <a:r>
              <a:rPr lang="sr-Latn-RS" dirty="0">
                <a:solidFill>
                  <a:sysClr val="windowText" lastClr="000000"/>
                </a:solidFill>
              </a:rPr>
              <a:t>:</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podataka o saobraćaju određenih komunikacija na njenoj teritoriji, preneti preko računarskog sistema.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693319"/>
          </a:xfrm>
          <a:prstGeom prst="rect">
            <a:avLst/>
          </a:prstGeom>
        </p:spPr>
        <p:txBody>
          <a:bodyPr wrap="square">
            <a:spAutoFit/>
          </a:bodyPr>
          <a:lstStyle/>
          <a:p>
            <a:pPr marL="285750" lvl="0" indent="-285750">
              <a:buFont typeface="Arial" panose="020B0604020202020204" pitchFamily="34" charset="0"/>
              <a:buChar char="•"/>
            </a:pPr>
            <a:r>
              <a:rPr lang="sr-Latn-RS" dirty="0"/>
              <a:t>Obaveza koja se nameće davaocima usluga ne prekoračuje postojeće tehničke mogućnosti (bez obzira da li se obično koriste ili ne koriste takve tehničke mogućnosti za snimanje podataka o saobraćaju</a:t>
            </a:r>
            <a:r>
              <a:rPr lang="sr-Latn-RS" dirty="0" smtClean="0"/>
              <a:t>)</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Davaocima usluga se ne nameće obaveza da</a:t>
            </a:r>
            <a:r>
              <a:rPr lang="es-CL" dirty="0"/>
              <a:t>: </a:t>
            </a:r>
            <a:endParaRPr lang="en-US" dirty="0"/>
          </a:p>
          <a:p>
            <a:pPr lvl="1"/>
            <a:r>
              <a:rPr lang="sr-Latn-RS" dirty="0" smtClean="0"/>
              <a:t>- Razvijaju </a:t>
            </a:r>
            <a:r>
              <a:rPr lang="sr-Latn-RS" dirty="0"/>
              <a:t>dobru opremu;</a:t>
            </a:r>
            <a:endParaRPr lang="en-US" dirty="0"/>
          </a:p>
          <a:p>
            <a:pPr lvl="1"/>
            <a:r>
              <a:rPr lang="sr-Latn-RS" dirty="0" smtClean="0"/>
              <a:t>- Angažuju </a:t>
            </a:r>
            <a:r>
              <a:rPr lang="sr-Latn-RS" dirty="0"/>
              <a:t>stručnu podršku;</a:t>
            </a:r>
            <a:endParaRPr lang="en-US" dirty="0"/>
          </a:p>
          <a:p>
            <a:pPr lvl="1"/>
            <a:r>
              <a:rPr lang="sr-Latn-RS" dirty="0" smtClean="0"/>
              <a:t>- Sprovode  </a:t>
            </a:r>
            <a:r>
              <a:rPr lang="sr-Latn-RS" dirty="0"/>
              <a:t>skupu </a:t>
            </a:r>
            <a:r>
              <a:rPr lang="sr-Latn-RS" dirty="0" err="1"/>
              <a:t>rekonfiguraciju</a:t>
            </a:r>
            <a:r>
              <a:rPr lang="sr-Latn-RS" dirty="0"/>
              <a:t> sistema.</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917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25845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a:t>
            </a:r>
            <a:r>
              <a:rPr lang="sr-Latn-RS" b="1" dirty="0">
                <a:solidFill>
                  <a:srgbClr val="FF0000"/>
                </a:solidFill>
              </a:rPr>
              <a:t>podataka o saobraćaju </a:t>
            </a:r>
            <a:r>
              <a:rPr lang="sr-Latn-RS" dirty="0"/>
              <a:t>određenih komunikacija na njenoj teritoriji, preneti preko računarskog sistema.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572000" y="1139969"/>
            <a:ext cx="4414945" cy="4678204"/>
          </a:xfrm>
          <a:prstGeom prst="rect">
            <a:avLst/>
          </a:prstGeom>
        </p:spPr>
        <p:txBody>
          <a:bodyPr wrap="square">
            <a:spAutoFit/>
          </a:bodyPr>
          <a:lstStyle/>
          <a:p>
            <a:r>
              <a:rPr lang="sr-Latn-RS" sz="2200" dirty="0" smtClean="0"/>
              <a:t>Da</a:t>
            </a:r>
            <a:r>
              <a:rPr lang="en-US" sz="2000" dirty="0" smtClean="0"/>
              <a:t>:</a:t>
            </a:r>
            <a:endParaRPr lang="en-US" sz="2000" dirty="0"/>
          </a:p>
          <a:p>
            <a:pPr marL="742950" lvl="1" indent="-285750">
              <a:buFont typeface="Arial" panose="020B0604020202020204" pitchFamily="34" charset="0"/>
              <a:buChar char="•"/>
            </a:pPr>
            <a:r>
              <a:rPr lang="sr-Latn-RS" dirty="0"/>
              <a:t>kategorija računarskih podataka </a:t>
            </a:r>
            <a:endParaRPr lang="en-US" dirty="0"/>
          </a:p>
          <a:p>
            <a:pPr marL="742950" lvl="1" indent="-285750">
              <a:buFont typeface="Arial" panose="020B0604020202020204" pitchFamily="34" charset="0"/>
              <a:buChar char="•"/>
            </a:pPr>
            <a:r>
              <a:rPr lang="sr-Latn-RS" dirty="0"/>
              <a:t>podatke je </a:t>
            </a:r>
            <a:r>
              <a:rPr lang="sr-Latn-RS" dirty="0" err="1"/>
              <a:t>generisao</a:t>
            </a:r>
            <a:r>
              <a:rPr lang="sr-Latn-RS" dirty="0"/>
              <a:t> računar koji predstavlja deo lanca komunikacije </a:t>
            </a:r>
            <a:endParaRPr lang="sr-Latn-RS" dirty="0" smtClean="0"/>
          </a:p>
          <a:p>
            <a:pPr marL="742950" lvl="1" indent="-285750">
              <a:buFont typeface="Arial" panose="020B0604020202020204" pitchFamily="34" charset="0"/>
              <a:buChar char="•"/>
            </a:pPr>
            <a:r>
              <a:rPr lang="sr-Latn-RS" dirty="0" smtClean="0"/>
              <a:t>to </a:t>
            </a:r>
            <a:r>
              <a:rPr lang="sr-Latn-RS" dirty="0"/>
              <a:t>ukazuje na sledeća obeležja </a:t>
            </a:r>
            <a:r>
              <a:rPr lang="sr-Latn-RS" dirty="0" smtClean="0"/>
              <a:t>komunikacije:</a:t>
            </a:r>
            <a:endParaRPr lang="en-US" sz="3200" dirty="0"/>
          </a:p>
          <a:p>
            <a:pPr marL="1257300" lvl="2" indent="-342900" algn="just">
              <a:buFont typeface="Calibri Light" panose="020F0302020204030204" pitchFamily="34" charset="0"/>
              <a:buChar char="‐"/>
            </a:pPr>
            <a:r>
              <a:rPr lang="sr-Latn-RS" dirty="0" smtClean="0"/>
              <a:t>poreklo;</a:t>
            </a:r>
          </a:p>
          <a:p>
            <a:pPr marL="1257300" lvl="2" indent="-342900" algn="just">
              <a:buFont typeface="Calibri Light" panose="020F0302020204030204" pitchFamily="34" charset="0"/>
              <a:buChar char="‐"/>
            </a:pPr>
            <a:r>
              <a:rPr lang="sr-Latn-RS" dirty="0" smtClean="0"/>
              <a:t>odredište;</a:t>
            </a:r>
          </a:p>
          <a:p>
            <a:pPr marL="1257300" lvl="2" indent="-342900" algn="just">
              <a:buFont typeface="Calibri Light" panose="020F0302020204030204" pitchFamily="34" charset="0"/>
              <a:buChar char="‐"/>
            </a:pPr>
            <a:r>
              <a:rPr lang="sr-Latn-RS" dirty="0" smtClean="0"/>
              <a:t>putanja;</a:t>
            </a:r>
          </a:p>
          <a:p>
            <a:pPr marL="1257300" lvl="2" indent="-342900" algn="just">
              <a:buFont typeface="Calibri Light" panose="020F0302020204030204" pitchFamily="34" charset="0"/>
              <a:buChar char="‐"/>
            </a:pPr>
            <a:r>
              <a:rPr lang="sr-Latn-RS" dirty="0" smtClean="0"/>
              <a:t>vreme;</a:t>
            </a:r>
          </a:p>
          <a:p>
            <a:pPr marL="1257300" lvl="2" indent="-342900" algn="just">
              <a:buFont typeface="Calibri Light" panose="020F0302020204030204" pitchFamily="34" charset="0"/>
              <a:buChar char="‐"/>
            </a:pPr>
            <a:r>
              <a:rPr lang="sr-Latn-RS" dirty="0" smtClean="0"/>
              <a:t>datum;</a:t>
            </a:r>
          </a:p>
          <a:p>
            <a:pPr marL="1257300" lvl="2" indent="-342900" algn="just">
              <a:buFont typeface="Calibri Light" panose="020F0302020204030204" pitchFamily="34" charset="0"/>
              <a:buChar char="‐"/>
            </a:pPr>
            <a:r>
              <a:rPr lang="sr-Latn-RS" dirty="0" smtClean="0"/>
              <a:t>veličina;</a:t>
            </a:r>
          </a:p>
          <a:p>
            <a:pPr marL="1257300" lvl="2" indent="-342900" algn="just">
              <a:buFont typeface="Calibri Light" panose="020F0302020204030204" pitchFamily="34" charset="0"/>
              <a:buChar char="‐"/>
            </a:pPr>
            <a:r>
              <a:rPr lang="sr-Latn-RS" dirty="0" smtClean="0"/>
              <a:t>trajanje;</a:t>
            </a:r>
          </a:p>
          <a:p>
            <a:pPr marL="1257300" lvl="2" indent="-342900" algn="just">
              <a:buFont typeface="Calibri Light" panose="020F0302020204030204" pitchFamily="34" charset="0"/>
              <a:buChar char="‐"/>
            </a:pPr>
            <a:r>
              <a:rPr lang="sr-Latn-RS" dirty="0" smtClean="0"/>
              <a:t>vrsta  predmetne usluge. </a:t>
            </a:r>
            <a:endParaRPr lang="en-US" dirty="0"/>
          </a:p>
          <a:p>
            <a:r>
              <a:rPr lang="sr-Latn-RS" sz="2200" dirty="0" smtClean="0"/>
              <a:t>Ne</a:t>
            </a:r>
            <a:r>
              <a:rPr lang="en-US" sz="2000" dirty="0" smtClean="0"/>
              <a:t>:</a:t>
            </a:r>
            <a:endParaRPr lang="en-US" sz="2000" dirty="0"/>
          </a:p>
          <a:p>
            <a:pPr marL="800100" lvl="1" indent="-342900">
              <a:buFont typeface="Arial" panose="020B0604020202020204" pitchFamily="34" charset="0"/>
              <a:buChar char="•"/>
            </a:pPr>
            <a:r>
              <a:rPr lang="sr-Latn-RS" sz="2000" dirty="0" smtClean="0"/>
              <a:t>sadržaj komunikacije</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2080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10526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xmlns=""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28</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8" name="Rectangle 7">
            <a:extLst>
              <a:ext uri="{FF2B5EF4-FFF2-40B4-BE49-F238E27FC236}">
                <a16:creationId xmlns:a16="http://schemas.microsoft.com/office/drawing/2014/main" xmlns=""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a:t>
            </a:r>
            <a:r>
              <a:rPr lang="sr-Latn-RS" dirty="0">
                <a:solidFill>
                  <a:sysClr val="windowText" lastClr="000000"/>
                </a:solidFill>
              </a:rPr>
              <a:t>podataka o </a:t>
            </a:r>
            <a:r>
              <a:rPr lang="sr-Latn-RS" b="1" dirty="0">
                <a:solidFill>
                  <a:srgbClr val="FF0000"/>
                </a:solidFill>
              </a:rPr>
              <a:t>saobraćaju određenih komunikacija </a:t>
            </a:r>
            <a:r>
              <a:rPr lang="sr-Latn-RS" dirty="0"/>
              <a:t>na njenoj teritoriji, preneti preko računarskog sistema.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031325"/>
          </a:xfrm>
          <a:prstGeom prst="rect">
            <a:avLst/>
          </a:prstGeom>
        </p:spPr>
        <p:txBody>
          <a:bodyPr wrap="square">
            <a:spAutoFit/>
          </a:bodyPr>
          <a:lstStyle/>
          <a:p>
            <a:pPr marL="285750" lvl="3" indent="-285750">
              <a:buFont typeface="Arial" panose="020B0604020202020204" pitchFamily="34" charset="0"/>
              <a:buChar char="•"/>
            </a:pPr>
            <a:r>
              <a:rPr lang="sr-Latn-RS" dirty="0"/>
              <a:t>Ovlašćenje se mora sprovoditi u odnosu na određene </a:t>
            </a:r>
            <a:r>
              <a:rPr lang="sr-Latn-RS" dirty="0" smtClean="0"/>
              <a:t>komunikacije</a:t>
            </a:r>
          </a:p>
          <a:p>
            <a:pPr marL="285750" lvl="3" indent="-285750">
              <a:buFont typeface="Arial" panose="020B0604020202020204" pitchFamily="34" charset="0"/>
              <a:buChar char="•"/>
            </a:pPr>
            <a:endParaRPr lang="en-US" dirty="0"/>
          </a:p>
          <a:p>
            <a:pPr marL="285750" indent="-285750">
              <a:buFont typeface="Arial" panose="020B0604020202020204" pitchFamily="34" charset="0"/>
              <a:buChar char="•"/>
            </a:pPr>
            <a:r>
              <a:rPr lang="sr-Latn-RS" dirty="0"/>
              <a:t>Nije dopušteno sprovođenje tog ovlašćenja za opšti  ili nasumični nadzor nad velikim količinama podataka o saobraćaju</a:t>
            </a:r>
            <a:endParaRPr lang="en-US" sz="32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3020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21050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a:t>
            </a:r>
            <a:r>
              <a:rPr lang="sr-Latn-RS" dirty="0">
                <a:solidFill>
                  <a:sysClr val="windowText" lastClr="000000"/>
                </a:solidFill>
              </a:rPr>
              <a:t>podataka o saobraćaju određenih komunikacija </a:t>
            </a:r>
            <a:r>
              <a:rPr lang="sr-Latn-RS" b="1" dirty="0">
                <a:solidFill>
                  <a:srgbClr val="FF0000"/>
                </a:solidFill>
              </a:rPr>
              <a:t>na njenoj teritoriji</a:t>
            </a:r>
            <a:r>
              <a:rPr lang="sr-Latn-RS" dirty="0"/>
              <a:t>, preneti preko računarskog sistema.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39969"/>
            <a:ext cx="4414945" cy="4801314"/>
          </a:xfrm>
          <a:prstGeom prst="rect">
            <a:avLst/>
          </a:prstGeom>
        </p:spPr>
        <p:txBody>
          <a:bodyPr wrap="square">
            <a:spAutoFit/>
          </a:bodyPr>
          <a:lstStyle/>
          <a:p>
            <a:pPr marL="285750" lvl="0" indent="-285750" algn="just">
              <a:buFont typeface="Arial" panose="020B0604020202020204" pitchFamily="34" charset="0"/>
              <a:buChar char="•"/>
            </a:pPr>
            <a:r>
              <a:rPr lang="sr-Latn-RS" dirty="0"/>
              <a:t>Strana </a:t>
            </a:r>
            <a:r>
              <a:rPr lang="sr-Latn-RS" dirty="0" err="1"/>
              <a:t>ugovornica</a:t>
            </a:r>
            <a:r>
              <a:rPr lang="sr-Latn-RS" dirty="0"/>
              <a:t> može preduzimati mere u odnosu na komunikacije na svojoj teritoriji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Davalac usluge može se obavezati kada ima određenu fizičku infrastrukturu ili opremu na toj teritoriji, čak i ako to nije mesto na kome se nalazi njegovo sedište ili na kome se odvija glavni deo njegovog poslovanja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Smatra se da se komunikacija odvija na datoj teritoriji ako je jedan od učesnika u komunikaciji (čovek ili računar) lociran na toj teritoriji ili ako se računar preko koga se komunikacija odvija nalazi na toj teritoriji</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9016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88951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Svrha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215739" y="2403610"/>
            <a:ext cx="8712522" cy="2548481"/>
          </a:xfrm>
        </p:spPr>
        <p:txBody>
          <a:bodyPr>
            <a:normAutofit/>
          </a:bodyPr>
          <a:lstStyle/>
          <a:p>
            <a:pPr marL="0" indent="0" algn="just">
              <a:buNone/>
            </a:pPr>
            <a:r>
              <a:rPr lang="sr-Latn-RS" dirty="0"/>
              <a:t>Omogućiti polaznicima da sveobuhvatno razumeju elemente procesnih ovlašćenja u vezi sa pretraživanjem i zaplenom sačuvanih računarskih podataka, prikupljanjem podataka o saobraćaju u realnom vremenu, presretanjem podataka i sadržaja, kao i sa oblašću nadležnosti Budimpeštanske konvencije. </a:t>
            </a:r>
            <a:endParaRPr lang="en-GB" dirty="0">
              <a:latin typeface="+mn-lt"/>
              <a:ea typeface="Verdana" panose="020B0604030504040204" pitchFamily="34" charset="0"/>
            </a:endParaRP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130782" y="1196752"/>
            <a:ext cx="4476172" cy="4278094"/>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ovog člana, može </a:t>
            </a:r>
            <a:r>
              <a:rPr lang="sr-Latn-RS" sz="1600" b="1" dirty="0">
                <a:solidFill>
                  <a:srgbClr val="FF0000"/>
                </a:solidFill>
              </a:rPr>
              <a:t>umesto toga da usvoji zakonodavne i druge mere neophodne</a:t>
            </a:r>
            <a:r>
              <a:rPr lang="sr-Latn-RS" sz="1600" dirty="0"/>
              <a:t> da bi obezbedila prikupljanje ili snimanje, u realnom vremenu, podataka o saobraćaju povezanih sa određenim komunikacijama koje se prenose na njenoj teritoriji primenom tehničkih sredstava, koja se nalaze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bi obavezala davaoca usluga da čuva u tajnosti 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ovlašćenja i postupke navedene u ovom članu primenjuju se odredbe članova 14. i 15.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170099"/>
          </a:xfrm>
          <a:prstGeom prst="rect">
            <a:avLst/>
          </a:prstGeom>
        </p:spPr>
        <p:txBody>
          <a:bodyPr wrap="square">
            <a:spAutoFit/>
          </a:bodyPr>
          <a:lstStyle/>
          <a:p>
            <a:pPr marL="342900" lvl="0" indent="-342900" algn="just">
              <a:buFont typeface="Arial" panose="020B0604020202020204" pitchFamily="34" charset="0"/>
              <a:buChar char="•"/>
            </a:pPr>
            <a:r>
              <a:rPr lang="sr-Latn-RS" sz="2000" dirty="0"/>
              <a:t>U nekim jurisdikcijama nije dopušteno organima reda da prikupljaju i snimaju podatke u realnom vremenu bez pomoći ili barem bez znanja davaoca usluga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Te jurisdikcije mogu doneti druge mere, kao što je obavezivanje davalaca usluga da pruže neophodnu tehničku pomoć</a:t>
            </a:r>
            <a:endParaRPr lang="en-US"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22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0558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96751"/>
            <a:ext cx="4476172" cy="4278094"/>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ovog člana, može umesto toga da usvoji zakonodavne i druge mere neophodne da bi obezbedila prikupljanje ili snimanje, u realnom vremenu, podataka o saobraćaju povezanih sa određenim komunikacijama koje se prenose na njenoj teritoriji primenom tehničkih sredstava, koja se nalaze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bi </a:t>
            </a:r>
            <a:r>
              <a:rPr lang="sr-Latn-RS" sz="1600" b="1" dirty="0">
                <a:solidFill>
                  <a:srgbClr val="FF0000"/>
                </a:solidFill>
              </a:rPr>
              <a:t>obavezala davaoca usluga da čuva u tajnosti </a:t>
            </a:r>
            <a:r>
              <a:rPr lang="sr-Latn-RS" sz="1600" dirty="0"/>
              <a:t>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ovlašćenja i postupke navedene u ovom članu primenjuju se odredbe članova 14. i 15.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970318"/>
          </a:xfrm>
          <a:prstGeom prst="rect">
            <a:avLst/>
          </a:prstGeom>
        </p:spPr>
        <p:txBody>
          <a:bodyPr wrap="square">
            <a:spAutoFit/>
          </a:bodyPr>
          <a:lstStyle/>
          <a:p>
            <a:pPr marL="285750" lvl="0" indent="-285750" algn="just">
              <a:buFont typeface="Arial" panose="020B0604020202020204" pitchFamily="34" charset="0"/>
              <a:buChar char="•"/>
            </a:pPr>
            <a:r>
              <a:rPr lang="sr-Latn-RS" dirty="0"/>
              <a:t>To ovlašćenje je delotvorno samo ako se ostvaruje bez znanja lica koje je predmet istrage </a:t>
            </a:r>
            <a:endParaRPr lang="en-US" dirty="0"/>
          </a:p>
          <a:p>
            <a:pPr marL="285750" lvl="0" indent="-285750" algn="just">
              <a:buFont typeface="Arial" panose="020B0604020202020204" pitchFamily="34" charset="0"/>
              <a:buChar char="•"/>
            </a:pPr>
            <a:r>
              <a:rPr lang="sr-Latn-RS" dirty="0"/>
              <a:t>Učesnici u komunikaciji ne smeju shvatiti da je u toku preduzimanje mere prikupljanja podataka o saobraćaju u realnom vremenu</a:t>
            </a:r>
            <a:endParaRPr lang="en-US" dirty="0"/>
          </a:p>
          <a:p>
            <a:pPr marL="285750" lvl="0" indent="-285750" algn="just">
              <a:buFont typeface="Arial" panose="020B0604020202020204" pitchFamily="34" charset="0"/>
              <a:buChar char="•"/>
            </a:pPr>
            <a:r>
              <a:rPr lang="sr-Latn-RS" dirty="0"/>
              <a:t>Važno je da davaocima usluga može biti nametnuta obaveza da čuvaju u tajnosti ostvarivanje tih ovlašćenja </a:t>
            </a:r>
            <a:endParaRPr lang="en-US" dirty="0"/>
          </a:p>
          <a:p>
            <a:pPr marL="285750" lvl="0" indent="-285750" algn="just">
              <a:buFont typeface="Arial" panose="020B0604020202020204" pitchFamily="34" charset="0"/>
              <a:buChar char="•"/>
            </a:pPr>
            <a:r>
              <a:rPr lang="sr-Latn-RS" dirty="0"/>
              <a:t>Time će davaoci usluga biti oslobođeni svake ugovorne ili kakve druge obaveze da obaveste pretplatnike o meri koja se preduzima</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4519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40092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96752"/>
            <a:ext cx="4476172" cy="4278094"/>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ovog člana, može umesto toga da usvoji zakonodavne i druge mere neophodne da bi obezbedila prikupljanje ili snimanje, u realnom vremenu, podataka o saobraćaju povezanih sa određenim komunikacijama koje se prenose na njenoj teritoriji primenom tehničkih sredstava, koja se nalaze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bi obavezala davaoca usluga da čuva u tajnosti 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ovlašćenja i postupke navedene u ovom članu </a:t>
            </a:r>
            <a:r>
              <a:rPr lang="sr-Latn-RS" sz="1600" b="1" dirty="0">
                <a:solidFill>
                  <a:srgbClr val="FF0000"/>
                </a:solidFill>
              </a:rPr>
              <a:t>primenjuju se odredbe članova 14. i 15</a:t>
            </a:r>
            <a:r>
              <a:rPr lang="sr-Latn-RS" sz="1600" dirty="0">
                <a:solidFill>
                  <a:srgbClr val="FF0000"/>
                </a:solidFill>
              </a:rPr>
              <a:t>. </a:t>
            </a:r>
            <a:endParaRPr lang="en-US" sz="1600" dirty="0">
              <a:solidFill>
                <a:srgbClr val="FF0000"/>
              </a:solidFill>
            </a:endParaRPr>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970318"/>
          </a:xfrm>
          <a:prstGeom prst="rect">
            <a:avLst/>
          </a:prstGeom>
        </p:spPr>
        <p:txBody>
          <a:bodyPr wrap="square">
            <a:spAutoFit/>
          </a:bodyPr>
          <a:lstStyle/>
          <a:p>
            <a:pPr marL="285750" lvl="0" indent="-285750" algn="just">
              <a:buFont typeface="Arial" panose="020B0604020202020204" pitchFamily="34" charset="0"/>
              <a:buChar char="•"/>
            </a:pPr>
            <a:r>
              <a:rPr lang="sr-Latn-RS" dirty="0"/>
              <a:t>Neki podaci o saobraćaju – kao što su podaci o izvoru i odredištu komunikacije (detalji o veb-sajtovima koje je pretplatnik posetio) mogu imati vrlo snažne implikacije u pogledu privatnosti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To bi moglo omogućiti kompilaciju podataka o interesima, poznanicima i društvenom kontekstu nekog </a:t>
            </a:r>
            <a:r>
              <a:rPr lang="sr-Latn-RS" dirty="0" smtClean="0"/>
              <a:t>lica</a:t>
            </a:r>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Treba utvrditi odgovarajuća ograničenja i zakonske pretpostavke kada se pristupa prikupljanju podataka o saobraćaju u realnom vremenu</a:t>
            </a:r>
            <a:endParaRPr lang="en-US"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4519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203772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p:txBody>
          <a:bodyPr/>
          <a:lstStyle/>
          <a:p>
            <a:r>
              <a:rPr lang="sr-Latn-RS" dirty="0" smtClean="0">
                <a:latin typeface="+mn-lt"/>
              </a:rPr>
              <a:t>PRESRETANJE PODATAKA IZ SADRŽAJA</a:t>
            </a:r>
            <a:endParaRPr lang="en-GB" dirty="0">
              <a:latin typeface="+mn-lt"/>
            </a:endParaRP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sr-Latn-RS" dirty="0" smtClean="0"/>
              <a:t>Procesna ovlašćenja prema Budimpeštanskoj konvenciji </a:t>
            </a:r>
            <a:r>
              <a:rPr lang="en-US" dirty="0" smtClean="0"/>
              <a:t>(</a:t>
            </a:r>
            <a:r>
              <a:rPr lang="sr-Latn-RS" dirty="0" smtClean="0"/>
              <a:t>Deo </a:t>
            </a:r>
            <a:r>
              <a:rPr lang="en-US" dirty="0" smtClean="0"/>
              <a:t>2</a:t>
            </a:r>
            <a:r>
              <a:rPr lang="en-US" dirty="0"/>
              <a:t>)</a:t>
            </a:r>
          </a:p>
        </p:txBody>
      </p:sp>
      <p:sp>
        <p:nvSpPr>
          <p:cNvPr id="6" name="TextBox 7">
            <a:extLst>
              <a:ext uri="{FF2B5EF4-FFF2-40B4-BE49-F238E27FC236}">
                <a16:creationId xmlns:a16="http://schemas.microsoft.com/office/drawing/2014/main" xmlns=""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Odeljak </a:t>
            </a:r>
            <a:r>
              <a:rPr lang="en-GB" sz="3200" dirty="0" smtClean="0">
                <a:solidFill>
                  <a:schemeClr val="bg1"/>
                </a:solidFill>
                <a:latin typeface="Verdana" charset="0"/>
                <a:cs typeface="Verdana" charset="0"/>
              </a:rPr>
              <a:t>3</a:t>
            </a:r>
            <a:r>
              <a:rPr lang="sr-Latn-RS" sz="3200" dirty="0" smtClean="0">
                <a:solidFill>
                  <a:schemeClr val="bg1"/>
                </a:solidFill>
                <a:latin typeface="Verdana" charset="0"/>
                <a:cs typeface="Verdana" charset="0"/>
              </a:rPr>
              <a:t>.</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smtClean="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xmlns=""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800" b="1" i="1" dirty="0" smtClean="0">
                <a:ea typeface="ＭＳ Ｐゴシック" pitchFamily="34" charset="-128"/>
              </a:rPr>
              <a:t>Presretanje podataka iz sadržaja</a:t>
            </a: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800" b="1" i="1" dirty="0" smtClean="0">
                <a:ea typeface="ＭＳ Ｐゴシック" pitchFamily="34" charset="-128"/>
              </a:rPr>
              <a:t>(</a:t>
            </a:r>
            <a:r>
              <a:rPr lang="sr-Latn-RS" altLang="sr-Latn-RS" sz="2800" b="1" i="1" dirty="0" smtClean="0">
                <a:ea typeface="ＭＳ Ｐゴシック" pitchFamily="34" charset="-128"/>
              </a:rPr>
              <a:t>Član </a:t>
            </a:r>
            <a:r>
              <a:rPr lang="en-GB" altLang="sr-Latn-RS" sz="2800" b="1" i="1" dirty="0" smtClean="0">
                <a:ea typeface="ＭＳ Ｐゴシック" pitchFamily="34" charset="-128"/>
              </a:rPr>
              <a:t>21</a:t>
            </a:r>
            <a:r>
              <a:rPr lang="sr-Latn-RS" altLang="sr-Latn-RS" sz="2800" b="1" i="1" dirty="0" smtClean="0">
                <a:ea typeface="ＭＳ Ｐゴシック" pitchFamily="34" charset="-128"/>
              </a:rPr>
              <a:t>. Budimpeštanske konvencije</a:t>
            </a:r>
            <a:r>
              <a:rPr lang="en-GB" altLang="sr-Latn-RS" sz="2800" b="1" i="1" dirty="0" smtClean="0">
                <a:ea typeface="ＭＳ Ｐゴシック" pitchFamily="34" charset="-128"/>
              </a:rPr>
              <a:t>)</a:t>
            </a: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a:r>
              <a:rPr lang="sr-Latn-RS" sz="2800" i="1" dirty="0"/>
              <a:t>Veoma moćno istražno sredstvo, ali i veoma </a:t>
            </a:r>
            <a:r>
              <a:rPr lang="sr-Latn-RS" sz="2800" i="1" dirty="0" err="1"/>
              <a:t>intruzivno</a:t>
            </a:r>
            <a:r>
              <a:rPr lang="sr-Latn-RS" sz="2800" i="1" dirty="0"/>
              <a:t> sredstvo </a:t>
            </a:r>
            <a:endParaRPr lang="en-US" sz="2800" dirty="0"/>
          </a:p>
          <a:p>
            <a:pPr algn="ctr"/>
            <a:r>
              <a:rPr lang="sr-Latn-RS" sz="2800" i="1" dirty="0"/>
              <a:t>Dopušteno je samo u odnosu na niz teških krivičnih dela koja se utvrđuju unutrašnjim pravom </a:t>
            </a:r>
            <a:endParaRPr lang="en-US" sz="2800" dirty="0"/>
          </a:p>
          <a:p>
            <a:pPr algn="ctr"/>
            <a:r>
              <a:rPr lang="sr-Latn-RS" sz="2800" i="1" dirty="0"/>
              <a:t>Moraju se utvrditi odgovarajuća ograničenja</a:t>
            </a:r>
            <a:endParaRPr lang="en-GB" altLang="sr-Latn-RS" sz="2800" i="1" dirty="0">
              <a:ea typeface="ＭＳ Ｐゴシック" pitchFamily="34" charset="-128"/>
            </a:endParaRPr>
          </a:p>
        </p:txBody>
      </p:sp>
    </p:spTree>
    <p:extLst>
      <p:ext uri="{BB962C8B-B14F-4D97-AF65-F5344CB8AC3E}">
        <p14:creationId xmlns:p14="http://schemas.microsoft.com/office/powerpoint/2010/main" val="37433491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xmlns="" id="{DB4CF455-1E48-448A-BBBB-6D422FE56E76}"/>
              </a:ext>
            </a:extLst>
          </p:cNvPr>
          <p:cNvGraphicFramePr>
            <a:graphicFrameLocks noChangeAspect="1"/>
          </p:cNvGraphicFramePr>
          <p:nvPr>
            <p:extLst>
              <p:ext uri="{D42A27DB-BD31-4B8C-83A1-F6EECF244321}">
                <p14:modId xmlns:p14="http://schemas.microsoft.com/office/powerpoint/2010/main" val="3254601954"/>
              </p:ext>
            </p:extLst>
          </p:nvPr>
        </p:nvGraphicFramePr>
        <p:xfrm>
          <a:off x="830363" y="1096404"/>
          <a:ext cx="8113340" cy="5493738"/>
        </p:xfrm>
        <a:graphic>
          <a:graphicData uri="http://schemas.openxmlformats.org/presentationml/2006/ole">
            <mc:AlternateContent xmlns:mc="http://schemas.openxmlformats.org/markup-compatibility/2006">
              <mc:Choice xmlns:v="urn:schemas-microsoft-com:vml" Requires="v">
                <p:oleObj spid="_x0000_s1158" name="Bitmap Image" r:id="rId4" imgW="8305920" imgH="6233040" progId="Paint.Picture">
                  <p:embed/>
                </p:oleObj>
              </mc:Choice>
              <mc:Fallback>
                <p:oleObj name="Bitmap Image" r:id="rId4" imgW="8305920" imgH="6233040" progId="Paint.Picture">
                  <p:embed/>
                  <p:pic>
                    <p:nvPicPr>
                      <p:cNvPr id="2" name="Object 1">
                        <a:extLst>
                          <a:ext uri="{FF2B5EF4-FFF2-40B4-BE49-F238E27FC236}">
                            <a16:creationId xmlns:a16="http://schemas.microsoft.com/office/drawing/2014/main" xmlns="" id="{DB4CF455-1E48-448A-BBBB-6D422FE56E76}"/>
                          </a:ext>
                        </a:extLst>
                      </p:cNvPr>
                      <p:cNvPicPr/>
                      <p:nvPr/>
                    </p:nvPicPr>
                    <p:blipFill>
                      <a:blip r:embed="rId5"/>
                      <a:stretch>
                        <a:fillRect/>
                      </a:stretch>
                    </p:blipFill>
                    <p:spPr>
                      <a:xfrm>
                        <a:off x="830363" y="1096404"/>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xmlns=""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47810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smtClean="0"/>
              <a:t>1. </a:t>
            </a:r>
            <a:r>
              <a:rPr lang="sr-Latn-RS" sz="1700" dirty="0" smtClean="0"/>
              <a:t>Svaka </a:t>
            </a:r>
            <a:r>
              <a:rPr lang="sr-Latn-RS" sz="1700" dirty="0"/>
              <a:t>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b="1" dirty="0">
                <a:solidFill>
                  <a:srgbClr val="FF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tehnička sredstva, prikupljaju ili snimaju, i</a:t>
            </a:r>
            <a:endParaRPr lang="en-US" sz="1700" dirty="0"/>
          </a:p>
          <a:p>
            <a:pPr marL="690563" lvl="1" indent="-342900" algn="just">
              <a:buFont typeface="+mj-lt"/>
              <a:buAutoNum type="alphaLcParenR"/>
            </a:pPr>
            <a:r>
              <a:rPr lang="sr-Latn-RS" sz="1700" dirty="0"/>
              <a:t>da obavežu davaoca usluga da u okviru njegovih postojećih tehničkih mogućnosti:</a:t>
            </a:r>
            <a:endParaRPr lang="en-US" sz="1700" dirty="0"/>
          </a:p>
          <a:p>
            <a:pPr marL="1087438" lvl="2" indent="-284163" algn="just">
              <a:buFont typeface="+mj-lt"/>
              <a:buAutoNum type="romanLcPeriod"/>
            </a:pPr>
            <a:r>
              <a:rPr lang="sr-Latn-RS" sz="1700" dirty="0"/>
              <a:t>na svojoj teritoriji, primenjujući tehnička sredstva, prikupljaju ili snimaju, ili </a:t>
            </a:r>
            <a:endParaRPr lang="sr-Latn-RS" sz="1700" dirty="0" smtClean="0"/>
          </a:p>
          <a:p>
            <a:pPr marL="1087438" lvl="2" indent="-284163" algn="just">
              <a:buFont typeface="+mj-lt"/>
              <a:buAutoNum type="romanLcPeriod"/>
            </a:pPr>
            <a:r>
              <a:rPr lang="sr-Latn-RS" sz="1700" dirty="0" smtClean="0"/>
              <a:t>sarađuju </a:t>
            </a:r>
            <a:r>
              <a:rPr lang="sr-Latn-RS" sz="1700" dirty="0"/>
              <a:t>i pomažu nadležnim organima u prikupljanju ili snimanju, u realnom vremenu, podataka iz sadržaja određenih komunikacija na njenoj teritoriji, prenetih preko računarskog </a:t>
            </a:r>
            <a:r>
              <a:rPr lang="sr-Latn-RS" dirty="0"/>
              <a:t>sistema. </a:t>
            </a:r>
            <a:endParaRPr lang="en-US" sz="24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554545"/>
          </a:xfrm>
          <a:prstGeom prst="rect">
            <a:avLst/>
          </a:prstGeom>
        </p:spPr>
        <p:txBody>
          <a:bodyPr wrap="square">
            <a:spAutoFit/>
          </a:bodyPr>
          <a:lstStyle/>
          <a:p>
            <a:pPr marL="342900" lvl="0" indent="-342900" algn="just">
              <a:buFont typeface="Arial" panose="020B0604020202020204" pitchFamily="34" charset="0"/>
              <a:buChar char="•"/>
            </a:pPr>
            <a:r>
              <a:rPr lang="sr-Latn-RS" sz="2000" dirty="0"/>
              <a:t>Kada je reč o podacima iz sadržaja, postoje veliki interesi u pogledu privatnosti zato to ovlašćenje može biti ostvarivano samo u odnosu na teška krivična dela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Ta teška dela treba da budu utvrđena u domaćem pravu</a:t>
            </a:r>
            <a:endParaRPr lang="en-US" sz="2000" dirty="0"/>
          </a:p>
        </p:txBody>
      </p:sp>
      <p:sp>
        <p:nvSpPr>
          <p:cNvPr id="12" name="TextBox 7">
            <a:extLst>
              <a:ext uri="{FF2B5EF4-FFF2-40B4-BE49-F238E27FC236}">
                <a16:creationId xmlns:a16="http://schemas.microsoft.com/office/drawing/2014/main" xmlns=""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58267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smtClean="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tehnička sredstva, </a:t>
            </a:r>
            <a:r>
              <a:rPr lang="sr-Latn-RS" sz="1700" b="1" dirty="0">
                <a:solidFill>
                  <a:srgbClr val="FF0000"/>
                </a:solidFill>
              </a:rPr>
              <a:t>prikupljaju ili snimaju</a:t>
            </a:r>
            <a:r>
              <a:rPr lang="sr-Latn-RS" sz="1700" dirty="0"/>
              <a:t>, i</a:t>
            </a:r>
            <a:endParaRPr lang="en-US" sz="1700" dirty="0"/>
          </a:p>
          <a:p>
            <a:pPr marL="690563" lvl="1" indent="-342900" algn="just">
              <a:buFont typeface="+mj-lt"/>
              <a:buAutoNum type="alphaLcParenR"/>
            </a:pPr>
            <a:r>
              <a:rPr lang="sr-Latn-RS" sz="1700" dirty="0"/>
              <a:t>da </a:t>
            </a:r>
            <a:r>
              <a:rPr lang="sr-Latn-RS" sz="1700" b="1" dirty="0">
                <a:solidFill>
                  <a:srgbClr val="FF0000"/>
                </a:solidFill>
              </a:rPr>
              <a:t>obavežu davaoca usluga </a:t>
            </a:r>
            <a:r>
              <a:rPr lang="sr-Latn-RS" sz="1700" dirty="0"/>
              <a:t>da u okviru njegovih postojećih tehničkih mogućnosti:</a:t>
            </a:r>
            <a:endParaRPr lang="en-US" sz="1700" dirty="0"/>
          </a:p>
          <a:p>
            <a:pPr marL="1087438" lvl="2" indent="-284163" algn="just">
              <a:buFont typeface="+mj-lt"/>
              <a:buAutoNum type="romanLcPeriod"/>
            </a:pPr>
            <a:r>
              <a:rPr lang="sr-Latn-RS" sz="1700" dirty="0"/>
              <a:t>na svojoj teritoriji, primenjujući tehnička sredstva, </a:t>
            </a:r>
            <a:r>
              <a:rPr lang="sr-Latn-RS" sz="1700" b="1" dirty="0">
                <a:solidFill>
                  <a:srgbClr val="FF0000"/>
                </a:solidFill>
              </a:rPr>
              <a:t>prikupljaju ili snimaju</a:t>
            </a:r>
            <a:r>
              <a:rPr lang="sr-Latn-RS" sz="1700" dirty="0"/>
              <a:t>, ili </a:t>
            </a:r>
          </a:p>
          <a:p>
            <a:pPr marL="1087438" lvl="2" indent="-284163" algn="just">
              <a:buFont typeface="+mj-lt"/>
              <a:buAutoNum type="romanLcPeriod"/>
            </a:pPr>
            <a:r>
              <a:rPr lang="sr-Latn-RS" sz="1700" dirty="0" smtClean="0">
                <a:solidFill>
                  <a:sysClr val="windowText" lastClr="000000"/>
                </a:solidFill>
              </a:rPr>
              <a:t> </a:t>
            </a:r>
            <a:r>
              <a:rPr lang="sr-Latn-RS" sz="1700" b="1" dirty="0" smtClean="0">
                <a:solidFill>
                  <a:srgbClr val="FF0000"/>
                </a:solidFill>
              </a:rPr>
              <a:t>sarađuju </a:t>
            </a:r>
            <a:r>
              <a:rPr lang="sr-Latn-RS" sz="1700" b="1" dirty="0">
                <a:solidFill>
                  <a:srgbClr val="FF0000"/>
                </a:solidFill>
              </a:rPr>
              <a:t>i pomažu </a:t>
            </a:r>
            <a:r>
              <a:rPr lang="sr-Latn-RS" sz="1700" dirty="0"/>
              <a:t>nadležnim organima u prikupljanju ili snimanju, u realnom vremenu, podataka iz sadržaja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862322"/>
          </a:xfrm>
          <a:prstGeom prst="rect">
            <a:avLst/>
          </a:prstGeom>
        </p:spPr>
        <p:txBody>
          <a:bodyPr wrap="square">
            <a:spAutoFit/>
          </a:bodyPr>
          <a:lstStyle/>
          <a:p>
            <a:pPr marL="285750" lvl="0" indent="-285750">
              <a:buFont typeface="Arial" panose="020B0604020202020204" pitchFamily="34" charset="0"/>
              <a:buChar char="•"/>
            </a:pPr>
            <a:r>
              <a:rPr lang="sr-Latn-RS" dirty="0"/>
              <a:t>Nadležni organ je ovlašćen da</a:t>
            </a:r>
            <a:r>
              <a:rPr lang="es-CL" dirty="0" smtClean="0"/>
              <a:t>:</a:t>
            </a:r>
            <a:endParaRPr lang="sr-Latn-RS" dirty="0" smtClean="0"/>
          </a:p>
          <a:p>
            <a:pPr marL="285750" lvl="0" indent="-285750">
              <a:buFont typeface="Arial" panose="020B0604020202020204" pitchFamily="34" charset="0"/>
              <a:buChar char="•"/>
            </a:pPr>
            <a:endParaRPr lang="en-US" dirty="0"/>
          </a:p>
          <a:p>
            <a:pPr lvl="1"/>
            <a:r>
              <a:rPr lang="sr-Latn-RS" dirty="0" smtClean="0"/>
              <a:t>- neposredno </a:t>
            </a:r>
            <a:r>
              <a:rPr lang="sr-Latn-RS" dirty="0"/>
              <a:t>prikuplja ili snima podatke iz </a:t>
            </a:r>
            <a:r>
              <a:rPr lang="sr-Latn-RS" dirty="0" smtClean="0"/>
              <a:t>sadržaja</a:t>
            </a:r>
          </a:p>
          <a:p>
            <a:pPr lvl="1"/>
            <a:endParaRPr lang="en-US" dirty="0"/>
          </a:p>
          <a:p>
            <a:pPr lvl="1"/>
            <a:r>
              <a:rPr lang="sr-Latn-RS" dirty="0" smtClean="0"/>
              <a:t>- obaveže </a:t>
            </a:r>
            <a:r>
              <a:rPr lang="sr-Latn-RS" dirty="0"/>
              <a:t>davaoca usluga da prikuplja ili snima podatke iz sadržaja </a:t>
            </a:r>
            <a:endParaRPr lang="sr-Latn-RS" dirty="0" smtClean="0"/>
          </a:p>
          <a:p>
            <a:pPr lvl="1"/>
            <a:endParaRPr lang="en-US" dirty="0"/>
          </a:p>
          <a:p>
            <a:pPr lvl="1"/>
            <a:r>
              <a:rPr lang="sr-Latn-RS" dirty="0" smtClean="0"/>
              <a:t>- obaveže </a:t>
            </a:r>
            <a:r>
              <a:rPr lang="sr-Latn-RS" dirty="0"/>
              <a:t>davaoca usluga da sarađuje i pomaže nadležnim organima</a:t>
            </a:r>
            <a:endParaRPr lang="en-US" dirty="0"/>
          </a:p>
        </p:txBody>
      </p:sp>
      <p:sp>
        <p:nvSpPr>
          <p:cNvPr id="12" name="TextBox 7">
            <a:extLst>
              <a:ext uri="{FF2B5EF4-FFF2-40B4-BE49-F238E27FC236}">
                <a16:creationId xmlns:a16="http://schemas.microsoft.com/office/drawing/2014/main" xmlns=""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399936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b="1" dirty="0">
                <a:solidFill>
                  <a:srgbClr val="FF0000"/>
                </a:solidFill>
              </a:rPr>
              <a:t>tehnička sredstva</a:t>
            </a:r>
            <a:r>
              <a:rPr lang="sr-Latn-RS" sz="1700" dirty="0">
                <a:solidFill>
                  <a:sysClr val="windowText" lastClr="000000"/>
                </a:solidFill>
              </a:rPr>
              <a:t>,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a:t>
            </a:r>
            <a:r>
              <a:rPr lang="sr-Latn-RS" sz="1700" b="1" dirty="0">
                <a:solidFill>
                  <a:srgbClr val="FF0000"/>
                </a:solidFill>
              </a:rPr>
              <a:t>tehnička sredstva</a:t>
            </a:r>
            <a:r>
              <a:rPr lang="sr-Latn-RS" sz="1700" dirty="0">
                <a:solidFill>
                  <a:sysClr val="windowText" lastClr="000000"/>
                </a:solidFill>
              </a:rPr>
              <a:t>,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podataka iz sadržaja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1631216"/>
          </a:xfrm>
          <a:prstGeom prst="rect">
            <a:avLst/>
          </a:prstGeom>
        </p:spPr>
        <p:txBody>
          <a:bodyPr wrap="square">
            <a:spAutoFit/>
          </a:bodyPr>
          <a:lstStyle/>
          <a:p>
            <a:pPr marL="285750" lvl="0" indent="-285750" algn="just">
              <a:buFont typeface="Arial" panose="020B0604020202020204" pitchFamily="34" charset="0"/>
              <a:buChar char="•"/>
            </a:pPr>
            <a:r>
              <a:rPr lang="sr-Latn-RS" sz="2000" dirty="0"/>
              <a:t>Tehnička sredstva nisu </a:t>
            </a:r>
            <a:r>
              <a:rPr lang="sr-Latn-RS" sz="2000" dirty="0" smtClean="0"/>
              <a:t>definisana</a:t>
            </a:r>
          </a:p>
          <a:p>
            <a:pPr marL="285750" lvl="0" indent="-285750" algn="just">
              <a:buFont typeface="Arial" panose="020B0604020202020204" pitchFamily="34" charset="0"/>
              <a:buChar char="•"/>
            </a:pPr>
            <a:endParaRPr lang="en-US" sz="2000" dirty="0"/>
          </a:p>
          <a:p>
            <a:pPr marL="285750" lvl="0" indent="-285750" algn="just">
              <a:buFont typeface="Arial" panose="020B0604020202020204" pitchFamily="34" charset="0"/>
              <a:buChar char="•"/>
            </a:pPr>
            <a:r>
              <a:rPr lang="sr-Latn-RS" sz="2000" dirty="0"/>
              <a:t>Mogu se koristiti sva tehnička sredstva za prikupljanje podataka iz sadržaja (tehnološka neutralnost) </a:t>
            </a:r>
            <a:endParaRPr lang="en-US" sz="2000" dirty="0"/>
          </a:p>
        </p:txBody>
      </p:sp>
      <p:sp>
        <p:nvSpPr>
          <p:cNvPr id="12" name="TextBox 7">
            <a:extLst>
              <a:ext uri="{FF2B5EF4-FFF2-40B4-BE49-F238E27FC236}">
                <a16:creationId xmlns:a16="http://schemas.microsoft.com/office/drawing/2014/main" xmlns=""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3688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213800" y="1913791"/>
            <a:ext cx="8712522" cy="3475073"/>
          </a:xfrm>
        </p:spPr>
        <p:txBody>
          <a:bodyPr>
            <a:normAutofit/>
          </a:bodyPr>
          <a:lstStyle/>
          <a:p>
            <a:pPr marL="0" indent="0" algn="just">
              <a:buNone/>
            </a:pPr>
            <a:r>
              <a:rPr lang="sr-Latn-RS" sz="3000" dirty="0" smtClean="0">
                <a:latin typeface="+mn-lt"/>
                <a:ea typeface="Verdana" panose="020B0604030504040204" pitchFamily="34" charset="0"/>
              </a:rPr>
              <a:t>Do kraja ove sesije polaznici će biti u stanju da</a:t>
            </a:r>
            <a:r>
              <a:rPr lang="en-GB" sz="3000" dirty="0" smtClean="0">
                <a:latin typeface="+mn-lt"/>
                <a:ea typeface="Verdana" panose="020B0604030504040204" pitchFamily="34" charset="0"/>
              </a:rPr>
              <a:t>:</a:t>
            </a:r>
            <a:endParaRPr lang="en-GB" sz="3000" dirty="0">
              <a:latin typeface="+mn-lt"/>
              <a:ea typeface="Verdana" panose="020B0604030504040204" pitchFamily="34" charset="0"/>
            </a:endParaRPr>
          </a:p>
          <a:p>
            <a:pPr lvl="0">
              <a:lnSpc>
                <a:spcPct val="150000"/>
              </a:lnSpc>
            </a:pPr>
            <a:r>
              <a:rPr lang="sr-Latn-RS" dirty="0"/>
              <a:t>Identifikuju elemente koji čine procesna ovlašćenja za</a:t>
            </a:r>
            <a:r>
              <a:rPr lang="es-CL" dirty="0"/>
              <a:t>: </a:t>
            </a:r>
            <a:endParaRPr lang="en-US" dirty="0"/>
          </a:p>
          <a:p>
            <a:pPr lvl="1">
              <a:lnSpc>
                <a:spcPct val="150000"/>
              </a:lnSpc>
            </a:pPr>
            <a:r>
              <a:rPr lang="sr-Latn-RS" dirty="0"/>
              <a:t>Pretraživanje i zaplenu sačuvanih računarskih podataka,</a:t>
            </a:r>
            <a:endParaRPr lang="en-US" dirty="0"/>
          </a:p>
          <a:p>
            <a:pPr lvl="1">
              <a:lnSpc>
                <a:spcPct val="150000"/>
              </a:lnSpc>
            </a:pPr>
            <a:r>
              <a:rPr lang="sr-Latn-RS" dirty="0"/>
              <a:t>Prikupljanje podataka o saobraćaju u realnom vremenu,</a:t>
            </a:r>
            <a:endParaRPr lang="en-US" dirty="0"/>
          </a:p>
          <a:p>
            <a:pPr lvl="1">
              <a:lnSpc>
                <a:spcPct val="150000"/>
              </a:lnSpc>
            </a:pPr>
            <a:r>
              <a:rPr lang="sr-Latn-RS" dirty="0"/>
              <a:t>Presretanje podataka iz sadržaja;</a:t>
            </a:r>
            <a:endParaRPr lang="en-US" dirty="0"/>
          </a:p>
          <a:p>
            <a:pPr lvl="0">
              <a:lnSpc>
                <a:spcPct val="150000"/>
              </a:lnSpc>
            </a:pPr>
            <a:r>
              <a:rPr lang="sr-Latn-RS" dirty="0"/>
              <a:t>Shvate oblast nadležnosti Budimpeštanske konvencije</a:t>
            </a:r>
            <a:endParaRPr lang="en-US" dirty="0"/>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a:noFill/>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a:t>
            </a:r>
            <a:r>
              <a:rPr lang="sr-Latn-RS" sz="1700" b="1" dirty="0">
                <a:solidFill>
                  <a:srgbClr val="FF0000"/>
                </a:solidFill>
              </a:rPr>
              <a:t>postojećih tehničkih mogućnosti</a:t>
            </a:r>
            <a:r>
              <a:rPr lang="sr-Latn-RS" sz="1700" dirty="0">
                <a:solidFill>
                  <a:sysClr val="windowText" lastClr="000000"/>
                </a:solidFill>
              </a:rPr>
              <a:t>:</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podataka iz sadržaja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862322"/>
          </a:xfrm>
          <a:prstGeom prst="rect">
            <a:avLst/>
          </a:prstGeom>
        </p:spPr>
        <p:txBody>
          <a:bodyPr wrap="square">
            <a:spAutoFit/>
          </a:bodyPr>
          <a:lstStyle/>
          <a:p>
            <a:pPr marL="285750" lvl="0" indent="-285750" algn="just">
              <a:buFont typeface="Arial" panose="020B0604020202020204" pitchFamily="34" charset="0"/>
              <a:buChar char="•"/>
            </a:pPr>
            <a:r>
              <a:rPr lang="sr-Latn-RS" dirty="0"/>
              <a:t>Obaveza koja se nameće davaocima usluga ne </a:t>
            </a:r>
            <a:r>
              <a:rPr lang="sr-Latn-RS" dirty="0" err="1"/>
              <a:t>premašuje</a:t>
            </a:r>
            <a:r>
              <a:rPr lang="sr-Latn-RS" dirty="0"/>
              <a:t> njihove postojeće tehničke mogućnosti (bez obzira da li se te tehničke mogućnosti za presretanje podataka i sadržaja obično koriste</a:t>
            </a:r>
            <a:r>
              <a:rPr lang="sr-Latn-RS" dirty="0" smtClean="0"/>
              <a:t>)</a:t>
            </a:r>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Ovim se ne obavezuju davaoci usluga da:</a:t>
            </a:r>
            <a:endParaRPr lang="en-US" dirty="0"/>
          </a:p>
          <a:p>
            <a:pPr lvl="1" algn="just"/>
            <a:r>
              <a:rPr lang="sr-Latn-RS" dirty="0" smtClean="0"/>
              <a:t>- Razvijaju </a:t>
            </a:r>
            <a:r>
              <a:rPr lang="sr-Latn-RS" dirty="0"/>
              <a:t>novu opremu </a:t>
            </a:r>
            <a:endParaRPr lang="en-US" dirty="0"/>
          </a:p>
          <a:p>
            <a:pPr lvl="1" algn="just"/>
            <a:r>
              <a:rPr lang="sr-Latn-RS" dirty="0" smtClean="0"/>
              <a:t>- Angažuju </a:t>
            </a:r>
            <a:r>
              <a:rPr lang="sr-Latn-RS" dirty="0"/>
              <a:t>ekspertsku podršku</a:t>
            </a:r>
            <a:endParaRPr lang="en-US" dirty="0"/>
          </a:p>
          <a:p>
            <a:pPr lvl="1" algn="just"/>
            <a:r>
              <a:rPr lang="sr-Latn-RS" dirty="0" smtClean="0"/>
              <a:t>- Pristupe </a:t>
            </a:r>
            <a:r>
              <a:rPr lang="sr-Latn-RS" dirty="0"/>
              <a:t>skupoj </a:t>
            </a:r>
            <a:r>
              <a:rPr lang="sr-Latn-RS" dirty="0" err="1"/>
              <a:t>rekonfiguraciji</a:t>
            </a:r>
            <a:r>
              <a:rPr lang="sr-Latn-RS" dirty="0"/>
              <a:t> sistema</a:t>
            </a:r>
            <a:endParaRPr lang="en-US" dirty="0"/>
          </a:p>
        </p:txBody>
      </p:sp>
      <p:sp>
        <p:nvSpPr>
          <p:cNvPr id="12" name="TextBox 7">
            <a:extLst>
              <a:ext uri="{FF2B5EF4-FFF2-40B4-BE49-F238E27FC236}">
                <a16:creationId xmlns:a16="http://schemas.microsoft.com/office/drawing/2014/main" xmlns=""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833026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a:t>
            </a:r>
            <a:r>
              <a:rPr lang="sr-Latn-RS" sz="1700" b="1" dirty="0">
                <a:solidFill>
                  <a:srgbClr val="FF0000"/>
                </a:solidFill>
              </a:rPr>
              <a:t>podataka iz sadržaja</a:t>
            </a:r>
            <a:r>
              <a:rPr lang="sr-Latn-RS" sz="1700" dirty="0"/>
              <a:t>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21105" y="1139969"/>
            <a:ext cx="4414945" cy="3170099"/>
          </a:xfrm>
          <a:prstGeom prst="rect">
            <a:avLst/>
          </a:prstGeom>
        </p:spPr>
        <p:txBody>
          <a:bodyPr wrap="square">
            <a:spAutoFit/>
          </a:bodyPr>
          <a:lstStyle/>
          <a:p>
            <a:pPr marL="285750" lvl="0" indent="-285750" algn="just">
              <a:buFont typeface="Arial" panose="020B0604020202020204" pitchFamily="34" charset="0"/>
              <a:buChar char="•"/>
            </a:pPr>
            <a:r>
              <a:rPr lang="sr-Latn-RS" sz="2000" dirty="0"/>
              <a:t>Izraz „podaci iz sadržaja” odnosi se na sadržaj </a:t>
            </a:r>
            <a:r>
              <a:rPr lang="sr-Latn-RS" sz="2000" dirty="0" smtClean="0"/>
              <a:t>komunikacije</a:t>
            </a:r>
          </a:p>
          <a:p>
            <a:pPr marL="285750" lvl="0" indent="-285750" algn="just">
              <a:buFont typeface="Arial" panose="020B0604020202020204" pitchFamily="34" charset="0"/>
              <a:buChar char="•"/>
            </a:pPr>
            <a:endParaRPr lang="en-US" sz="2000" dirty="0"/>
          </a:p>
          <a:p>
            <a:pPr marL="285750" lvl="0" indent="-285750" algn="just">
              <a:buFont typeface="Arial" panose="020B0604020202020204" pitchFamily="34" charset="0"/>
              <a:buChar char="•"/>
            </a:pPr>
            <a:r>
              <a:rPr lang="sr-Latn-RS" sz="2000" dirty="0"/>
              <a:t>U suštini, to je značenje ili svrha komunikacije, ili poruka ili informacija koja se kroz tu komunikaciju prenosi </a:t>
            </a:r>
            <a:endParaRPr lang="sr-Latn-RS" sz="2000" dirty="0" smtClean="0"/>
          </a:p>
          <a:p>
            <a:pPr marL="285750" lvl="0" indent="-285750" algn="just">
              <a:buFont typeface="Arial" panose="020B0604020202020204" pitchFamily="34" charset="0"/>
              <a:buChar char="•"/>
            </a:pPr>
            <a:endParaRPr lang="en-US" sz="2000" dirty="0"/>
          </a:p>
          <a:p>
            <a:pPr marL="285750" indent="-285750" algn="just">
              <a:buFont typeface="Arial" panose="020B0604020202020204" pitchFamily="34" charset="0"/>
              <a:buChar char="•"/>
            </a:pPr>
            <a:r>
              <a:rPr lang="sr-Latn-RS" sz="2000" dirty="0"/>
              <a:t>To je sve ono što se prenosi u sklopu komunikacije, a nije podatak o saobraćaju</a:t>
            </a:r>
            <a:endParaRPr lang="en-US" sz="2000" dirty="0"/>
          </a:p>
        </p:txBody>
      </p:sp>
      <p:sp>
        <p:nvSpPr>
          <p:cNvPr id="12" name="TextBox 7">
            <a:extLst>
              <a:ext uri="{FF2B5EF4-FFF2-40B4-BE49-F238E27FC236}">
                <a16:creationId xmlns:a16="http://schemas.microsoft.com/office/drawing/2014/main" xmlns=""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21270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a:t>
            </a:r>
            <a:r>
              <a:rPr lang="sr-Latn-RS" sz="1700" dirty="0">
                <a:solidFill>
                  <a:sysClr val="windowText" lastClr="000000"/>
                </a:solidFill>
              </a:rPr>
              <a:t>podataka iz sadržaja </a:t>
            </a:r>
            <a:r>
              <a:rPr lang="sr-Latn-RS" sz="1700" b="1" dirty="0">
                <a:solidFill>
                  <a:srgbClr val="FF0000"/>
                </a:solidFill>
              </a:rPr>
              <a:t>određenih komunikacija </a:t>
            </a:r>
            <a:r>
              <a:rPr lang="sr-Latn-RS" sz="1700" dirty="0"/>
              <a:t>na njenoj teritoriji, prenetih preko računarskog </a:t>
            </a:r>
            <a:r>
              <a:rPr lang="sr-Latn-RS" dirty="0"/>
              <a:t>sistema.</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572000" y="1196752"/>
            <a:ext cx="4414945" cy="2246769"/>
          </a:xfrm>
          <a:prstGeom prst="rect">
            <a:avLst/>
          </a:prstGeom>
        </p:spPr>
        <p:txBody>
          <a:bodyPr wrap="square">
            <a:spAutoFit/>
          </a:bodyPr>
          <a:lstStyle/>
          <a:p>
            <a:pPr marL="285750" lvl="0" indent="-285750" algn="just">
              <a:buFont typeface="Arial" panose="020B0604020202020204" pitchFamily="34" charset="0"/>
              <a:buChar char="•"/>
            </a:pPr>
            <a:r>
              <a:rPr lang="sr-Latn-RS" sz="2000" dirty="0"/>
              <a:t>Ovlašćenje mora biti izvršeno u odnosu na određene komunikacije </a:t>
            </a:r>
            <a:endParaRPr lang="sr-Latn-RS" sz="2000" dirty="0" smtClean="0"/>
          </a:p>
          <a:p>
            <a:pPr marL="285750" lvl="0" indent="-285750" algn="just">
              <a:buFont typeface="Arial" panose="020B0604020202020204" pitchFamily="34" charset="0"/>
              <a:buChar char="•"/>
            </a:pPr>
            <a:endParaRPr lang="en-US" sz="2000" dirty="0"/>
          </a:p>
          <a:p>
            <a:pPr marL="285750" lvl="0" indent="-285750" algn="just">
              <a:buFont typeface="Arial" panose="020B0604020202020204" pitchFamily="34" charset="0"/>
              <a:buChar char="•"/>
            </a:pPr>
            <a:r>
              <a:rPr lang="sr-Latn-RS" sz="2000" dirty="0"/>
              <a:t>Nije dozvoljeno da se to ovlašćenje ostvaruje za opšti ili nasumični nadzor ili presretanje velikih količina podataka</a:t>
            </a:r>
            <a:endParaRPr lang="en-US" sz="2000" dirty="0"/>
          </a:p>
        </p:txBody>
      </p:sp>
      <p:sp>
        <p:nvSpPr>
          <p:cNvPr id="12" name="TextBox 7">
            <a:extLst>
              <a:ext uri="{FF2B5EF4-FFF2-40B4-BE49-F238E27FC236}">
                <a16:creationId xmlns:a16="http://schemas.microsoft.com/office/drawing/2014/main" xmlns=""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826507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a:t>
            </a:r>
            <a:r>
              <a:rPr lang="sr-Latn-RS" sz="1700" dirty="0">
                <a:solidFill>
                  <a:sysClr val="windowText" lastClr="000000"/>
                </a:solidFill>
              </a:rPr>
              <a:t>podataka iz sadržaja određenih komunikacija </a:t>
            </a:r>
            <a:r>
              <a:rPr lang="sr-Latn-RS" sz="1700" b="1" dirty="0">
                <a:solidFill>
                  <a:srgbClr val="FF0000"/>
                </a:solidFill>
              </a:rPr>
              <a:t>na njenoj teritoriji</a:t>
            </a:r>
            <a:r>
              <a:rPr lang="sr-Latn-RS" sz="1700" dirty="0"/>
              <a:t>, prenetih preko računarskog </a:t>
            </a:r>
            <a:r>
              <a:rPr lang="sr-Latn-RS" dirty="0"/>
              <a:t>sistema.</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4247317"/>
          </a:xfrm>
          <a:prstGeom prst="rect">
            <a:avLst/>
          </a:prstGeom>
        </p:spPr>
        <p:txBody>
          <a:bodyPr wrap="square">
            <a:spAutoFit/>
          </a:bodyPr>
          <a:lstStyle/>
          <a:p>
            <a:pPr marL="285750" lvl="0" indent="-285750" algn="just">
              <a:buFont typeface="Arial" panose="020B0604020202020204" pitchFamily="34" charset="0"/>
              <a:buChar char="•"/>
            </a:pPr>
            <a:r>
              <a:rPr lang="sr-Latn-RS" dirty="0"/>
              <a:t>Strana </a:t>
            </a:r>
            <a:r>
              <a:rPr lang="sr-Latn-RS" dirty="0" err="1"/>
              <a:t>ugovornica</a:t>
            </a:r>
            <a:r>
              <a:rPr lang="sr-Latn-RS" dirty="0"/>
              <a:t> može sprovoditi mere u odnosu na komunikacije na svojoj </a:t>
            </a:r>
            <a:r>
              <a:rPr lang="sr-Latn-RS" dirty="0" smtClean="0"/>
              <a:t>teritoriji</a:t>
            </a:r>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Davaocu usluge može se nametnuti obaveza onda kada ima neku fizičku infrastrukturu ili opremu na toj teritoriji, čak i ako se njegovo sedište ili glavni deo njegovog poslovanja ne nalaze na toj teritoriji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Smatra se da se komunikacija odvija na teritoriji ako je jedan od učesnika u toj komunikaciji (čovek ili računar) lociran na toj teritoriji ili ako se na toj teritoriji nalazi računar preko koga se komunikacija odvija</a:t>
            </a:r>
            <a:endParaRPr lang="en-US" dirty="0"/>
          </a:p>
        </p:txBody>
      </p:sp>
      <p:sp>
        <p:nvSpPr>
          <p:cNvPr id="12" name="TextBox 7">
            <a:extLst>
              <a:ext uri="{FF2B5EF4-FFF2-40B4-BE49-F238E27FC236}">
                <a16:creationId xmlns:a16="http://schemas.microsoft.com/office/drawing/2014/main" xmlns=""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991412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96752"/>
            <a:ext cx="4476172" cy="3847207"/>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može umesto toga da </a:t>
            </a:r>
            <a:r>
              <a:rPr lang="sr-Latn-RS" sz="1600" b="1" dirty="0">
                <a:solidFill>
                  <a:srgbClr val="FF0000"/>
                </a:solidFill>
              </a:rPr>
              <a:t>usvoji zakonske i druge mere neophodne </a:t>
            </a:r>
            <a:r>
              <a:rPr lang="sr-Latn-RS" sz="1600" dirty="0"/>
              <a:t>da bi omogućila prikupljanje ili snimanje, u realnom vremenu, podataka iz sadržaja o određenim komunikacijama na njenoj teritoriji, primenom tehničkih sredstava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obavežu davaoca usluga da čuva u tajnosti 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ovlašćenje i postupke navedene u ovom članu primenjuju se odredbe članova 14. i 15.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308324"/>
          </a:xfrm>
          <a:prstGeom prst="rect">
            <a:avLst/>
          </a:prstGeom>
        </p:spPr>
        <p:txBody>
          <a:bodyPr wrap="square">
            <a:spAutoFit/>
          </a:bodyPr>
          <a:lstStyle/>
          <a:p>
            <a:pPr marL="285750" lvl="0" indent="-285750" algn="just">
              <a:buFont typeface="Arial" panose="020B0604020202020204" pitchFamily="34" charset="0"/>
              <a:buChar char="•"/>
            </a:pPr>
            <a:r>
              <a:rPr lang="sr-Latn-RS" dirty="0"/>
              <a:t>U nekim jurisdikcijama nije dozvoljeno organima reda da presreću podatke iz sadržaja bez pomoći ili barem bez znanja davaoca usluga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Te jurisdikcije mogu doneti druge mere, kao što je obavezivanje davaoca usluga da pruži neophodnu tehničku pomoć</a:t>
            </a:r>
            <a:endParaRPr lang="en-US" dirty="0"/>
          </a:p>
        </p:txBody>
      </p:sp>
      <p:sp>
        <p:nvSpPr>
          <p:cNvPr id="12" name="TextBox 7">
            <a:extLst>
              <a:ext uri="{FF2B5EF4-FFF2-40B4-BE49-F238E27FC236}">
                <a16:creationId xmlns:a16="http://schemas.microsoft.com/office/drawing/2014/main" xmlns=""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51627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96752"/>
            <a:ext cx="4476172" cy="3785652"/>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može umesto toga da </a:t>
            </a:r>
            <a:r>
              <a:rPr lang="sr-Latn-RS" sz="1600" dirty="0">
                <a:solidFill>
                  <a:sysClr val="windowText" lastClr="000000"/>
                </a:solidFill>
              </a:rPr>
              <a:t>usvoji zakonske i druge mere neophodne </a:t>
            </a:r>
            <a:r>
              <a:rPr lang="sr-Latn-RS" sz="1600" dirty="0"/>
              <a:t>da bi omogućila prikupljanje ili snimanje, u realnom vremenu, podataka iz sadržaja o određenim komunikacijama na njenoj teritoriji, primenom tehničkih sredstava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a:t>
            </a:r>
            <a:r>
              <a:rPr lang="sr-Latn-RS" sz="1600" b="1" dirty="0">
                <a:solidFill>
                  <a:srgbClr val="FF0000"/>
                </a:solidFill>
              </a:rPr>
              <a:t>da obavežu davaoca usluga da čuva u tajnosti </a:t>
            </a:r>
            <a:r>
              <a:rPr lang="sr-Latn-RS" sz="1600" dirty="0"/>
              <a:t>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ovlašćenje i postupke navedene u ovom članu primenjuju se odredbe članova 14. i 15.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416320"/>
          </a:xfrm>
          <a:prstGeom prst="rect">
            <a:avLst/>
          </a:prstGeom>
        </p:spPr>
        <p:txBody>
          <a:bodyPr wrap="square">
            <a:spAutoFit/>
          </a:bodyPr>
          <a:lstStyle/>
          <a:p>
            <a:pPr marL="285750" lvl="0" indent="-285750" algn="just">
              <a:buFont typeface="Arial" panose="020B0604020202020204" pitchFamily="34" charset="0"/>
              <a:buChar char="•"/>
            </a:pPr>
            <a:r>
              <a:rPr lang="sr-Latn-RS" dirty="0"/>
              <a:t>Ovo ovlašćenje je delotvorno samo ako se preduzima bez znanja lica koja su predmet istrage </a:t>
            </a:r>
            <a:endParaRPr lang="en-US" dirty="0"/>
          </a:p>
          <a:p>
            <a:pPr marL="285750" lvl="0" indent="-285750" algn="just">
              <a:buFont typeface="Arial" panose="020B0604020202020204" pitchFamily="34" charset="0"/>
              <a:buChar char="•"/>
            </a:pPr>
            <a:r>
              <a:rPr lang="sr-Latn-RS" dirty="0"/>
              <a:t>Učesnici komunikacije ne smeju spoznati da se preduzima mera presretanja podataka </a:t>
            </a:r>
            <a:endParaRPr lang="en-US" dirty="0"/>
          </a:p>
          <a:p>
            <a:pPr marL="285750" lvl="0" indent="-285750" algn="just">
              <a:buFont typeface="Arial" panose="020B0604020202020204" pitchFamily="34" charset="0"/>
              <a:buChar char="•"/>
            </a:pPr>
            <a:r>
              <a:rPr lang="sr-Latn-RS" dirty="0"/>
              <a:t>Važno je to što davaoci usluga mogu biti u obavezi da čuvaju u tajnosti ostvarivanje bilo kakvih ovlašćenja </a:t>
            </a:r>
            <a:endParaRPr lang="en-US" dirty="0"/>
          </a:p>
          <a:p>
            <a:pPr marL="285750" lvl="0" indent="-285750" algn="just">
              <a:buFont typeface="Arial" panose="020B0604020202020204" pitchFamily="34" charset="0"/>
              <a:buChar char="•"/>
            </a:pPr>
            <a:r>
              <a:rPr lang="sr-Latn-RS" dirty="0"/>
              <a:t>To će takođe osloboditi davaoca usluga bilo kakve ugovorne ili druge obaveze da obavesti pretplatnike o meri</a:t>
            </a:r>
            <a:endParaRPr lang="en-US" dirty="0"/>
          </a:p>
        </p:txBody>
      </p:sp>
      <p:sp>
        <p:nvSpPr>
          <p:cNvPr id="12" name="TextBox 7">
            <a:extLst>
              <a:ext uri="{FF2B5EF4-FFF2-40B4-BE49-F238E27FC236}">
                <a16:creationId xmlns:a16="http://schemas.microsoft.com/office/drawing/2014/main" xmlns=""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13105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xmlns=""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xmlns="" id="{F8B54D8D-9DF0-4906-A1F7-1DDC178BEF8F}"/>
              </a:ext>
            </a:extLst>
          </p:cNvPr>
          <p:cNvSpPr/>
          <p:nvPr/>
        </p:nvSpPr>
        <p:spPr>
          <a:xfrm>
            <a:off x="95828" y="1196752"/>
            <a:ext cx="4476172" cy="3785652"/>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može umesto toga da </a:t>
            </a:r>
            <a:r>
              <a:rPr lang="sr-Latn-RS" sz="1600" dirty="0">
                <a:solidFill>
                  <a:sysClr val="windowText" lastClr="000000"/>
                </a:solidFill>
              </a:rPr>
              <a:t>usvoji zakonske i druge mere neophodne </a:t>
            </a:r>
            <a:r>
              <a:rPr lang="sr-Latn-RS" sz="1600" dirty="0"/>
              <a:t>da bi omogućila prikupljanje ili snimanje, u realnom vremenu, podataka iz sadržaja o određenim komunikacijama na njenoj teritoriji, primenom tehničkih sredstava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a:t>
            </a:r>
            <a:r>
              <a:rPr lang="sr-Latn-RS" sz="1600" dirty="0">
                <a:solidFill>
                  <a:sysClr val="windowText" lastClr="000000"/>
                </a:solidFill>
              </a:rPr>
              <a:t>da obavežu davaoca usluga da čuva u tajnosti </a:t>
            </a:r>
            <a:r>
              <a:rPr lang="sr-Latn-RS" sz="1600" dirty="0"/>
              <a:t>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ovlašćenje i postupke navedene u ovom članu </a:t>
            </a:r>
            <a:r>
              <a:rPr lang="sr-Latn-RS" sz="1600" b="1" dirty="0">
                <a:solidFill>
                  <a:srgbClr val="FF0000"/>
                </a:solidFill>
              </a:rPr>
              <a:t>primenjuju se odredbe članova 14. i 15. </a:t>
            </a:r>
            <a:endParaRPr lang="en-US" sz="1600" b="1" dirty="0">
              <a:solidFill>
                <a:srgbClr val="FF0000"/>
              </a:solidFill>
            </a:endParaRPr>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585323"/>
          </a:xfrm>
          <a:prstGeom prst="rect">
            <a:avLst/>
          </a:prstGeom>
        </p:spPr>
        <p:txBody>
          <a:bodyPr wrap="square">
            <a:spAutoFit/>
          </a:bodyPr>
          <a:lstStyle/>
          <a:p>
            <a:pPr marL="285750" lvl="0" indent="-285750" algn="just">
              <a:buFont typeface="Arial" panose="020B0604020202020204" pitchFamily="34" charset="0"/>
              <a:buChar char="•"/>
            </a:pPr>
            <a:r>
              <a:rPr lang="sr-Latn-RS" dirty="0"/>
              <a:t>Kada je reč o podacima iz sadržaja, tu postoje veliki interesi u pogledu privatnosti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Uslovi i ograničenja za presretanje podataka iz sadržaja obično su stroži nego uslovi i ograničenja za prikupljanje podataka o saobraćaju u realnom vremenu</a:t>
            </a:r>
            <a:endParaRPr lang="en-US" dirty="0"/>
          </a:p>
        </p:txBody>
      </p:sp>
      <p:sp>
        <p:nvSpPr>
          <p:cNvPr id="12" name="TextBox 7">
            <a:extLst>
              <a:ext uri="{FF2B5EF4-FFF2-40B4-BE49-F238E27FC236}">
                <a16:creationId xmlns:a16="http://schemas.microsoft.com/office/drawing/2014/main" xmlns=""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2688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Anketno pitanje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56983" y="1289515"/>
            <a:ext cx="8030033" cy="1938992"/>
          </a:xfrm>
          <a:prstGeom prst="rect">
            <a:avLst/>
          </a:prstGeom>
          <a:solidFill>
            <a:srgbClr val="BDD8F3"/>
          </a:solidFill>
        </p:spPr>
        <p:txBody>
          <a:bodyPr wrap="square" rtlCol="0">
            <a:spAutoFit/>
          </a:bodyPr>
          <a:lstStyle/>
          <a:p>
            <a:pPr algn="just"/>
            <a:r>
              <a:rPr lang="sr-Latn-RS" sz="2400" dirty="0" smtClean="0">
                <a:solidFill>
                  <a:schemeClr val="tx1">
                    <a:lumMod val="65000"/>
                    <a:lumOff val="35000"/>
                  </a:schemeClr>
                </a:solidFill>
                <a:latin typeface="+mj-lt"/>
              </a:rPr>
              <a:t>Dobili ste zahtev da izdate nalog za presretanje u slučaju koji se odnosi na krađu</a:t>
            </a:r>
            <a:r>
              <a:rPr lang="en-US" sz="2400" dirty="0" smtClean="0">
                <a:solidFill>
                  <a:schemeClr val="tx1">
                    <a:lumMod val="65000"/>
                    <a:lumOff val="35000"/>
                  </a:schemeClr>
                </a:solidFill>
                <a:latin typeface="+mj-lt"/>
              </a:rPr>
              <a:t>.</a:t>
            </a:r>
            <a:r>
              <a:rPr lang="sr-Latn-RS" sz="2400" dirty="0" smtClean="0">
                <a:solidFill>
                  <a:schemeClr val="tx1">
                    <a:lumMod val="65000"/>
                    <a:lumOff val="35000"/>
                  </a:schemeClr>
                </a:solidFill>
                <a:latin typeface="+mj-lt"/>
              </a:rPr>
              <a:t> Za to </a:t>
            </a:r>
            <a:r>
              <a:rPr lang="en-US" sz="2400" dirty="0" smtClean="0">
                <a:solidFill>
                  <a:schemeClr val="tx1">
                    <a:lumMod val="65000"/>
                    <a:lumOff val="35000"/>
                  </a:schemeClr>
                </a:solidFill>
                <a:latin typeface="+mj-lt"/>
              </a:rPr>
              <a:t> </a:t>
            </a:r>
            <a:r>
              <a:rPr lang="sr-Latn-RS" sz="2400" dirty="0" smtClean="0">
                <a:solidFill>
                  <a:schemeClr val="tx1">
                    <a:lumMod val="65000"/>
                    <a:lumOff val="35000"/>
                  </a:schemeClr>
                </a:solidFill>
                <a:latin typeface="+mj-lt"/>
              </a:rPr>
              <a:t>krivično delo zaprećena je kazna od najviše šest meseci zatvora.</a:t>
            </a:r>
            <a:endParaRPr lang="en-US" sz="2400" dirty="0">
              <a:solidFill>
                <a:schemeClr val="tx1">
                  <a:lumMod val="65000"/>
                  <a:lumOff val="35000"/>
                </a:schemeClr>
              </a:solidFill>
              <a:latin typeface="+mj-lt"/>
            </a:endParaRPr>
          </a:p>
          <a:p>
            <a:pPr algn="ctr"/>
            <a:r>
              <a:rPr lang="sr-Latn-RS" sz="2400" dirty="0" smtClean="0">
                <a:solidFill>
                  <a:schemeClr val="tx1">
                    <a:lumMod val="65000"/>
                    <a:lumOff val="35000"/>
                  </a:schemeClr>
                </a:solidFill>
                <a:latin typeface="+mj-lt"/>
              </a:rPr>
              <a:t>Da li bi to predstavljalo ispravno korišćenje ovlašćenja za presretanje prema Budimpeštanskoj konvenciji</a:t>
            </a:r>
            <a:r>
              <a:rPr lang="en-US" sz="2400" dirty="0" smtClean="0">
                <a:solidFill>
                  <a:schemeClr val="tx1">
                    <a:lumMod val="65000"/>
                    <a:lumOff val="35000"/>
                  </a:schemeClr>
                </a:solidFill>
                <a:latin typeface="+mj-lt"/>
              </a:rPr>
              <a:t>? </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3" y="4440222"/>
            <a:ext cx="8030032" cy="830997"/>
          </a:xfrm>
          <a:prstGeom prst="rect">
            <a:avLst/>
          </a:prstGeom>
          <a:solidFill>
            <a:schemeClr val="tx1">
              <a:lumMod val="65000"/>
              <a:lumOff val="35000"/>
            </a:schemeClr>
          </a:solidFill>
        </p:spPr>
        <p:txBody>
          <a:bodyPr wrap="square" rtlCol="0">
            <a:spAutoFit/>
          </a:bodyPr>
          <a:lstStyle/>
          <a:p>
            <a:pPr algn="ctr"/>
            <a:r>
              <a:rPr lang="en-GB" sz="2400" dirty="0" smtClean="0">
                <a:solidFill>
                  <a:schemeClr val="bg1"/>
                </a:solidFill>
                <a:latin typeface="+mj-lt"/>
              </a:rPr>
              <a:t>T</a:t>
            </a:r>
            <a:r>
              <a:rPr lang="sr-Latn-RS" sz="2400" dirty="0" err="1" smtClean="0">
                <a:solidFill>
                  <a:schemeClr val="bg1"/>
                </a:solidFill>
                <a:latin typeface="+mj-lt"/>
              </a:rPr>
              <a:t>ačan</a:t>
            </a:r>
            <a:r>
              <a:rPr lang="sr-Latn-RS" sz="2400" dirty="0" smtClean="0">
                <a:solidFill>
                  <a:schemeClr val="bg1"/>
                </a:solidFill>
                <a:latin typeface="+mj-lt"/>
              </a:rPr>
              <a:t> odgovor je </a:t>
            </a:r>
            <a:r>
              <a:rPr lang="en-GB" sz="2400" dirty="0" smtClean="0">
                <a:solidFill>
                  <a:schemeClr val="bg1"/>
                </a:solidFill>
                <a:latin typeface="+mj-lt"/>
              </a:rPr>
              <a:t>B </a:t>
            </a:r>
            <a:r>
              <a:rPr lang="en-US" sz="2400" dirty="0" smtClean="0">
                <a:solidFill>
                  <a:schemeClr val="bg1"/>
                </a:solidFill>
                <a:latin typeface="+mj-lt"/>
              </a:rPr>
              <a:t>(</a:t>
            </a:r>
            <a:r>
              <a:rPr lang="sr-Latn-RS" sz="2400" dirty="0" smtClean="0">
                <a:solidFill>
                  <a:schemeClr val="bg1"/>
                </a:solidFill>
                <a:latin typeface="+mj-lt"/>
              </a:rPr>
              <a:t>presretanje podataka iz sadržaja može se primeniti samo u vezi sa teškim krivičnim delima</a:t>
            </a:r>
            <a:r>
              <a:rPr lang="en-US" sz="2400" dirty="0" smtClean="0">
                <a:solidFill>
                  <a:schemeClr val="bg1"/>
                </a:solidFill>
                <a:latin typeface="+mj-lt"/>
              </a:rPr>
              <a:t>)</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sr-Latn-RS" sz="2400" dirty="0" smtClean="0">
                <a:solidFill>
                  <a:schemeClr val="bg1"/>
                </a:solidFill>
                <a:latin typeface="+mj-lt"/>
              </a:rPr>
              <a:t>DA</a:t>
            </a:r>
            <a:endParaRPr lang="en-GB" sz="2400" dirty="0">
              <a:solidFill>
                <a:schemeClr val="bg1"/>
              </a:solidFill>
              <a:latin typeface="+mj-lt"/>
            </a:endParaRPr>
          </a:p>
          <a:p>
            <a:pPr marL="1828800" lvl="3" indent="-457200">
              <a:buAutoNum type="alphaUcPeriod"/>
            </a:pPr>
            <a:r>
              <a:rPr lang="en-US" sz="2400" dirty="0" smtClean="0">
                <a:solidFill>
                  <a:schemeClr val="bg1"/>
                </a:solidFill>
                <a:latin typeface="+mj-lt"/>
              </a:rPr>
              <a:t>N</a:t>
            </a:r>
            <a:r>
              <a:rPr lang="sr-Latn-RS" sz="2400" dirty="0" smtClean="0">
                <a:solidFill>
                  <a:schemeClr val="bg1"/>
                </a:solidFill>
                <a:latin typeface="+mj-lt"/>
              </a:rPr>
              <a:t>E</a:t>
            </a:r>
            <a:endParaRPr lang="en-US" sz="2400" dirty="0">
              <a:solidFill>
                <a:schemeClr val="bg1"/>
              </a:solidFill>
              <a:latin typeface="+mj-lt"/>
            </a:endParaRPr>
          </a:p>
        </p:txBody>
      </p:sp>
    </p:spTree>
    <p:extLst>
      <p:ext uri="{BB962C8B-B14F-4D97-AF65-F5344CB8AC3E}">
        <p14:creationId xmlns:p14="http://schemas.microsoft.com/office/powerpoint/2010/main" val="286140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800" b="1" i="1" dirty="0" smtClean="0">
                <a:ea typeface="ＭＳ Ｐゴシック" pitchFamily="34" charset="-128"/>
              </a:rPr>
              <a:t>Nadležnost</a:t>
            </a: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800" b="1" i="1" dirty="0" smtClean="0">
                <a:ea typeface="ＭＳ Ｐゴシック" pitchFamily="34" charset="-128"/>
              </a:rPr>
              <a:t>(</a:t>
            </a:r>
            <a:r>
              <a:rPr lang="sr-Latn-RS" altLang="sr-Latn-RS" sz="2800" b="1" i="1" dirty="0" smtClean="0">
                <a:ea typeface="ＭＳ Ｐゴシック" pitchFamily="34" charset="-128"/>
              </a:rPr>
              <a:t>Član 22. Budimpeštanske konvencije</a:t>
            </a:r>
            <a:r>
              <a:rPr lang="en-GB" altLang="sr-Latn-RS" sz="2800" b="1" i="1" dirty="0" smtClean="0">
                <a:ea typeface="ＭＳ Ｐゴシック" pitchFamily="34" charset="-128"/>
              </a:rPr>
              <a:t>)</a:t>
            </a: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a:r>
              <a:rPr lang="sr-Latn-RS" sz="2800" i="1" dirty="0"/>
              <a:t>Sadrži smernice za utvrđivanje nadležnosti za krivična dela</a:t>
            </a:r>
            <a:endParaRPr lang="en-US" sz="2800" dirty="0"/>
          </a:p>
          <a:p>
            <a:pPr algn="ctr"/>
            <a:r>
              <a:rPr lang="sr-Latn-RS" sz="2800" i="1" dirty="0"/>
              <a:t>Naglašena su načela </a:t>
            </a:r>
            <a:r>
              <a:rPr lang="sr-Latn-RS" sz="2800" i="1" dirty="0" err="1"/>
              <a:t>teritorijalnosti</a:t>
            </a:r>
            <a:r>
              <a:rPr lang="sr-Latn-RS" sz="2800" i="1" dirty="0"/>
              <a:t> i državljanstva </a:t>
            </a:r>
            <a:endParaRPr lang="en-US" sz="2800" dirty="0"/>
          </a:p>
          <a:p>
            <a:pPr algn="ctr"/>
            <a:r>
              <a:rPr lang="sr-Latn-RS" sz="2800" i="1" dirty="0"/>
              <a:t>Predviđen je proces konsultacija kada dve države imaju istovremenu nadležnost</a:t>
            </a:r>
            <a:endParaRPr lang="en-US" sz="2800" dirty="0"/>
          </a:p>
        </p:txBody>
      </p:sp>
    </p:spTree>
    <p:extLst>
      <p:ext uri="{BB962C8B-B14F-4D97-AF65-F5344CB8AC3E}">
        <p14:creationId xmlns:p14="http://schemas.microsoft.com/office/powerpoint/2010/main" val="7877722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1545" y="1078925"/>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b="1" dirty="0">
                <a:solidFill>
                  <a:srgbClr val="FF0000"/>
                </a:solidFill>
              </a:rPr>
              <a:t>na njenoj teritoriji</a:t>
            </a:r>
            <a:r>
              <a:rPr lang="sr-Latn-RS" sz="1600" dirty="0"/>
              <a:t>; ili</a:t>
            </a:r>
            <a:endParaRPr lang="en-US" sz="1600" dirty="0"/>
          </a:p>
          <a:p>
            <a:pPr marL="800100" lvl="1" indent="-342900" algn="just">
              <a:buFont typeface="+mj-lt"/>
              <a:buAutoNum type="alphaLcParenR"/>
            </a:pPr>
            <a:r>
              <a:rPr lang="sr-Latn-RS" sz="1600" dirty="0"/>
              <a:t>na brodu pod zastavom 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v</a:t>
            </a:r>
            <a:r>
              <a:rPr lang="sr-Latn-RS" sz="1600" dirty="0"/>
              <a:t>) u vazduhoplovu registrovanom u skladu sa zakonima 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g</a:t>
            </a:r>
            <a:r>
              <a:rPr lang="sr-Latn-RS" sz="1600" dirty="0"/>
              <a:t>) od strane njenog državljanina, ako je delo kažnjivo po krivičnom zakonu zemlje gde je izvršeno ili ako je delo izvršeno na mestu izvan nadležnosti bilo koje države. </a:t>
            </a:r>
            <a:endParaRPr lang="en-US" sz="1600" dirty="0"/>
          </a:p>
          <a:p>
            <a:pPr marL="342900" lvl="0" indent="-342900" algn="just">
              <a:buFont typeface="+mj-lt"/>
              <a:buAutoNum type="arabicPeriod"/>
            </a:pPr>
            <a:r>
              <a:rPr lang="sr-Latn-RS" sz="1600" dirty="0"/>
              <a:t>Svaka strana </a:t>
            </a:r>
            <a:r>
              <a:rPr lang="sr-Latn-RS" sz="1600" dirty="0" err="1"/>
              <a:t>ugovornica</a:t>
            </a:r>
            <a:r>
              <a:rPr lang="sr-Latn-RS" sz="1600" dirty="0"/>
              <a:t> može da zadrži pravo da ne primenjuje, ili da samo u određenim slučajevima, ili pod određenim okolnostima primenjuje pravila o nadležnosti određena u stavovima od </a:t>
            </a:r>
            <a:r>
              <a:rPr lang="sr-Latn-RS" sz="1600" dirty="0" err="1"/>
              <a:t>1.b</a:t>
            </a:r>
            <a:r>
              <a:rPr lang="sr-Latn-RS" sz="1600" dirty="0"/>
              <a:t>) do </a:t>
            </a:r>
            <a:r>
              <a:rPr lang="sr-Latn-RS" sz="1600" dirty="0" err="1"/>
              <a:t>1.d</a:t>
            </a:r>
            <a:r>
              <a:rPr lang="sr-Latn-RS" sz="1600" dirty="0"/>
              <a:t>) ovog člana ili u nekom drugom delu tog člana.</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57100" y="1078925"/>
            <a:ext cx="4465355" cy="3416320"/>
          </a:xfrm>
          <a:prstGeom prst="rect">
            <a:avLst/>
          </a:prstGeom>
        </p:spPr>
        <p:txBody>
          <a:bodyPr wrap="square">
            <a:spAutoFit/>
          </a:bodyPr>
          <a:lstStyle/>
          <a:p>
            <a:pPr marL="285750" lvl="0" indent="-285750" algn="just">
              <a:buFont typeface="Arial" panose="020B0604020202020204" pitchFamily="34" charset="0"/>
              <a:buChar char="•"/>
            </a:pPr>
            <a:r>
              <a:rPr lang="sr-Latn-RS" dirty="0"/>
              <a:t>Zasnovano na načelu </a:t>
            </a:r>
            <a:r>
              <a:rPr lang="sr-Latn-RS" dirty="0" err="1"/>
              <a:t>teritorijalnosti</a:t>
            </a:r>
            <a:r>
              <a:rPr lang="sr-Latn-RS" dirty="0"/>
              <a:t> </a:t>
            </a:r>
            <a:endParaRPr lang="en-US" dirty="0"/>
          </a:p>
          <a:p>
            <a:pPr marL="285750" lvl="0" indent="-285750" algn="just">
              <a:buFont typeface="Arial" panose="020B0604020202020204" pitchFamily="34" charset="0"/>
              <a:buChar char="•"/>
            </a:pPr>
            <a:r>
              <a:rPr lang="sr-Latn-RS" dirty="0"/>
              <a:t>Zahteva od svake strane </a:t>
            </a:r>
            <a:r>
              <a:rPr lang="sr-Latn-RS" dirty="0" err="1"/>
              <a:t>ugovornice</a:t>
            </a:r>
            <a:r>
              <a:rPr lang="sr-Latn-RS" dirty="0"/>
              <a:t> da kazni krivična dela koja su počinjena na njenoj teritoriji </a:t>
            </a:r>
            <a:endParaRPr lang="en-US" dirty="0"/>
          </a:p>
          <a:p>
            <a:pPr marL="285750" lvl="0" indent="-285750" algn="just">
              <a:buFont typeface="Arial" panose="020B0604020202020204" pitchFamily="34" charset="0"/>
              <a:buChar char="•"/>
            </a:pPr>
            <a:r>
              <a:rPr lang="sr-Latn-RS" dirty="0"/>
              <a:t>Teritorijalna nadležnost može se uspostaviti na primer u sledećim situacijama:</a:t>
            </a:r>
            <a:endParaRPr lang="en-US" dirty="0"/>
          </a:p>
          <a:p>
            <a:pPr lvl="1" algn="just"/>
            <a:r>
              <a:rPr lang="sr-Latn-RS" dirty="0" smtClean="0"/>
              <a:t>- I </a:t>
            </a:r>
            <a:r>
              <a:rPr lang="sr-Latn-RS" dirty="0"/>
              <a:t>lice koje napada računarski sistem i žrtvin računarski sistem nalaze se na toj teritoriji </a:t>
            </a:r>
            <a:endParaRPr lang="sr-Latn-RS" dirty="0" smtClean="0"/>
          </a:p>
          <a:p>
            <a:pPr lvl="1" algn="just"/>
            <a:r>
              <a:rPr lang="sr-Latn-RS" dirty="0" smtClean="0"/>
              <a:t>- Računarski </a:t>
            </a:r>
            <a:r>
              <a:rPr lang="sr-Latn-RS" dirty="0"/>
              <a:t>sistem žrtve nalazi se na toj teritoriji, ali je napadač negde drugde</a:t>
            </a:r>
            <a:endParaRPr lang="en-GB" sz="2400" dirty="0"/>
          </a:p>
        </p:txBody>
      </p:sp>
      <p:sp>
        <p:nvSpPr>
          <p:cNvPr id="12" name="TextBox 7">
            <a:extLst>
              <a:ext uri="{FF2B5EF4-FFF2-40B4-BE49-F238E27FC236}">
                <a16:creationId xmlns:a16="http://schemas.microsoft.com/office/drawing/2014/main" xmlns=""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1644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p:txBody>
          <a:bodyPr/>
          <a:lstStyle/>
          <a:p>
            <a:r>
              <a:rPr lang="sr-Latn-RS" dirty="0" smtClean="0">
                <a:latin typeface="+mn-lt"/>
              </a:rPr>
              <a:t>PRETRAŽIVANJE I ZAPLENA SAČUVANIH RAČUNARSKIH PODATAKA</a:t>
            </a:r>
            <a:endParaRPr lang="en-GB" dirty="0">
              <a:latin typeface="+mn-lt"/>
            </a:endParaRP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sr-Latn-RS" dirty="0" smtClean="0"/>
              <a:t>Procesna ovlašćenja prema Budimpeštanskoj konvenciji </a:t>
            </a:r>
            <a:r>
              <a:rPr lang="en-US" dirty="0" smtClean="0"/>
              <a:t>(</a:t>
            </a:r>
            <a:r>
              <a:rPr lang="sr-Latn-RS" dirty="0" smtClean="0"/>
              <a:t>Deo </a:t>
            </a:r>
            <a:r>
              <a:rPr lang="en-US" dirty="0" smtClean="0"/>
              <a:t>2</a:t>
            </a:r>
            <a:r>
              <a:rPr lang="en-US" dirty="0"/>
              <a:t>)</a:t>
            </a:r>
          </a:p>
        </p:txBody>
      </p:sp>
      <p:sp>
        <p:nvSpPr>
          <p:cNvPr id="9" name="TextBox 7">
            <a:extLst>
              <a:ext uri="{FF2B5EF4-FFF2-40B4-BE49-F238E27FC236}">
                <a16:creationId xmlns:a16="http://schemas.microsoft.com/office/drawing/2014/main" xmlns=""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Odeljak </a:t>
            </a:r>
            <a:r>
              <a:rPr lang="en-GB" sz="3200" dirty="0" smtClean="0">
                <a:solidFill>
                  <a:schemeClr val="bg1"/>
                </a:solidFill>
                <a:latin typeface="Verdana" charset="0"/>
                <a:cs typeface="Verdana" charset="0"/>
              </a:rPr>
              <a:t>1</a:t>
            </a:r>
            <a:r>
              <a:rPr lang="sr-Latn-RS" sz="3200" dirty="0" smtClean="0">
                <a:solidFill>
                  <a:schemeClr val="bg1"/>
                </a:solidFill>
                <a:latin typeface="Verdana" charset="0"/>
                <a:cs typeface="Verdana" charset="0"/>
              </a:rPr>
              <a:t>.</a:t>
            </a:r>
            <a:endParaRPr lang="en-GB" sz="2000" dirty="0">
              <a:solidFill>
                <a:schemeClr val="bg1"/>
              </a:solidFill>
              <a:latin typeface="Verdana" charset="0"/>
              <a:cs typeface="Verdana" charset="0"/>
            </a:endParaRPr>
          </a:p>
        </p:txBody>
      </p:sp>
      <p:sp>
        <p:nvSpPr>
          <p:cNvPr id="12" name="Slide Number Placeholder 4">
            <a:extLst>
              <a:ext uri="{FF2B5EF4-FFF2-40B4-BE49-F238E27FC236}">
                <a16:creationId xmlns:a16="http://schemas.microsoft.com/office/drawing/2014/main" xmlns=""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1545" y="1094083"/>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dirty="0">
                <a:solidFill>
                  <a:sysClr val="windowText" lastClr="000000"/>
                </a:solidFill>
              </a:rPr>
              <a:t>na njenoj teritoriji</a:t>
            </a:r>
            <a:r>
              <a:rPr lang="sr-Latn-RS" sz="1600" dirty="0"/>
              <a:t>; ili</a:t>
            </a:r>
            <a:endParaRPr lang="en-US" sz="1600" dirty="0"/>
          </a:p>
          <a:p>
            <a:pPr marL="800100" lvl="1" indent="-342900" algn="just">
              <a:buFont typeface="+mj-lt"/>
              <a:buAutoNum type="alphaLcParenR"/>
            </a:pPr>
            <a:r>
              <a:rPr lang="sr-Latn-RS" sz="1600" dirty="0"/>
              <a:t>na </a:t>
            </a:r>
            <a:r>
              <a:rPr lang="sr-Latn-RS" sz="1600" b="1" dirty="0">
                <a:solidFill>
                  <a:srgbClr val="FF0000"/>
                </a:solidFill>
              </a:rPr>
              <a:t>brodu pod zastavom </a:t>
            </a:r>
            <a:r>
              <a:rPr lang="sr-Latn-RS" sz="1600" dirty="0"/>
              <a:t>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v</a:t>
            </a:r>
            <a:r>
              <a:rPr lang="sr-Latn-RS" sz="1600" dirty="0"/>
              <a:t>) u </a:t>
            </a:r>
            <a:r>
              <a:rPr lang="sr-Latn-RS" sz="1600" b="1" dirty="0">
                <a:solidFill>
                  <a:srgbClr val="FF0000"/>
                </a:solidFill>
              </a:rPr>
              <a:t>vazduhoplovu registrovanom u skladu sa zakonima </a:t>
            </a:r>
            <a:r>
              <a:rPr lang="sr-Latn-RS" sz="1600" dirty="0"/>
              <a:t>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g</a:t>
            </a:r>
            <a:r>
              <a:rPr lang="sr-Latn-RS" sz="1600" dirty="0"/>
              <a:t>) od strane njenog državljanina, ako je delo kažnjivo po krivičnom zakonu zemlje gde je izvršeno ili ako je delo izvršeno na mestu izvan nadležnosti bilo koje države. </a:t>
            </a:r>
            <a:endParaRPr lang="en-US" sz="1600" dirty="0"/>
          </a:p>
          <a:p>
            <a:pPr marL="342900" lvl="0" indent="-342900" algn="just">
              <a:buFont typeface="+mj-lt"/>
              <a:buAutoNum type="arabicPeriod"/>
            </a:pPr>
            <a:r>
              <a:rPr lang="sr-Latn-RS" sz="1600" dirty="0"/>
              <a:t>Svaka strana </a:t>
            </a:r>
            <a:r>
              <a:rPr lang="sr-Latn-RS" sz="1600" dirty="0" err="1"/>
              <a:t>ugovornica</a:t>
            </a:r>
            <a:r>
              <a:rPr lang="sr-Latn-RS" sz="1600" dirty="0"/>
              <a:t> može da zadrži pravo da ne primenjuje, ili da samo u određenim slučajevima, ili pod određenim okolnostima primenjuje pravila o nadležnosti određena u stavovima od </a:t>
            </a:r>
            <a:r>
              <a:rPr lang="sr-Latn-RS" sz="1600" dirty="0" err="1"/>
              <a:t>1.b</a:t>
            </a:r>
            <a:r>
              <a:rPr lang="sr-Latn-RS" sz="1600" dirty="0"/>
              <a:t>) do </a:t>
            </a:r>
            <a:r>
              <a:rPr lang="sr-Latn-RS" sz="1600" dirty="0" err="1"/>
              <a:t>1.d</a:t>
            </a:r>
            <a:r>
              <a:rPr lang="sr-Latn-RS" sz="1600" dirty="0"/>
              <a:t>) ovog člana ili u nekom drugom delu tog člana.</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41957" y="1094083"/>
            <a:ext cx="4465355" cy="4093428"/>
          </a:xfrm>
          <a:prstGeom prst="rect">
            <a:avLst/>
          </a:prstGeom>
        </p:spPr>
        <p:txBody>
          <a:bodyPr wrap="square">
            <a:spAutoFit/>
          </a:bodyPr>
          <a:lstStyle/>
          <a:p>
            <a:pPr marL="342900" lvl="0" indent="-342900" algn="just">
              <a:buFont typeface="Arial" panose="020B0604020202020204" pitchFamily="34" charset="0"/>
              <a:buChar char="•"/>
            </a:pPr>
            <a:r>
              <a:rPr lang="sr-Latn-RS" sz="2000" dirty="0"/>
              <a:t>Varijanta načela </a:t>
            </a:r>
            <a:r>
              <a:rPr lang="sr-Latn-RS" sz="2000" dirty="0" err="1"/>
              <a:t>teritorijalnosti</a:t>
            </a:r>
            <a:r>
              <a:rPr lang="sr-Latn-RS" sz="2000" dirty="0"/>
              <a:t> </a:t>
            </a:r>
            <a:endParaRPr lang="en-US" sz="2000" dirty="0"/>
          </a:p>
          <a:p>
            <a:pPr marL="342900" lvl="0" indent="-342900" algn="just">
              <a:buFont typeface="Arial" panose="020B0604020202020204" pitchFamily="34" charset="0"/>
              <a:buChar char="•"/>
            </a:pPr>
            <a:r>
              <a:rPr lang="sr-Latn-RS" sz="2000" dirty="0"/>
              <a:t>Mnoge zemlje imaju opštu nadležnost uspostavljenu nad brodovima koji plove pod njihovom zastavom ili vazduhoplovima koji su registrovani u skladu s njihovim zakonima – smatrajući ih produžetkom svoje teritorije </a:t>
            </a:r>
            <a:endParaRPr lang="en-US" sz="2000" dirty="0"/>
          </a:p>
          <a:p>
            <a:pPr marL="342900" lvl="0" indent="-342900" algn="just">
              <a:buFont typeface="Arial" panose="020B0604020202020204" pitchFamily="34" charset="0"/>
              <a:buChar char="•"/>
            </a:pPr>
            <a:r>
              <a:rPr lang="sr-Latn-RS" sz="2000" dirty="0"/>
              <a:t>Ova odredba može da se primenjuje u situacijama kada se brod ili vazduhoplov ne nalaze na datoj teritoriji u trenutku izvršenja krivičnog dela</a:t>
            </a:r>
            <a:endParaRPr lang="en-US" sz="2000" dirty="0"/>
          </a:p>
        </p:txBody>
      </p:sp>
      <p:sp>
        <p:nvSpPr>
          <p:cNvPr id="12" name="TextBox 7">
            <a:extLst>
              <a:ext uri="{FF2B5EF4-FFF2-40B4-BE49-F238E27FC236}">
                <a16:creationId xmlns:a16="http://schemas.microsoft.com/office/drawing/2014/main" xmlns=""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92209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1545" y="956246"/>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dirty="0">
                <a:solidFill>
                  <a:sysClr val="windowText" lastClr="000000"/>
                </a:solidFill>
              </a:rPr>
              <a:t>na njenoj teritoriji</a:t>
            </a:r>
            <a:r>
              <a:rPr lang="sr-Latn-RS" sz="1600" dirty="0"/>
              <a:t>; ili</a:t>
            </a:r>
            <a:endParaRPr lang="en-US" sz="1600" dirty="0"/>
          </a:p>
          <a:p>
            <a:pPr marL="800100" lvl="1" indent="-342900" algn="just">
              <a:buFont typeface="+mj-lt"/>
              <a:buAutoNum type="alphaLcParenR"/>
            </a:pPr>
            <a:r>
              <a:rPr lang="sr-Latn-RS" sz="1600" dirty="0"/>
              <a:t>na </a:t>
            </a:r>
            <a:r>
              <a:rPr lang="sr-Latn-RS" sz="1600" dirty="0">
                <a:solidFill>
                  <a:sysClr val="windowText" lastClr="000000"/>
                </a:solidFill>
              </a:rPr>
              <a:t>brodu pod zastavom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solidFill>
                  <a:sysClr val="windowText" lastClr="000000"/>
                </a:solidFill>
              </a:rPr>
              <a:t>(</a:t>
            </a:r>
            <a:r>
              <a:rPr lang="sr-Latn-RS" sz="1200" dirty="0">
                <a:solidFill>
                  <a:sysClr val="windowText" lastClr="000000"/>
                </a:solidFill>
              </a:rPr>
              <a:t>v</a:t>
            </a:r>
            <a:r>
              <a:rPr lang="sr-Latn-RS" sz="1600" dirty="0">
                <a:solidFill>
                  <a:sysClr val="windowText" lastClr="000000"/>
                </a:solidFill>
              </a:rPr>
              <a:t>) u vazduhoplovu registrovanom u skladu sa zakonima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t>(</a:t>
            </a:r>
            <a:r>
              <a:rPr lang="sr-Latn-RS" sz="1200" dirty="0"/>
              <a:t>g</a:t>
            </a:r>
            <a:r>
              <a:rPr lang="sr-Latn-RS" sz="1600" dirty="0"/>
              <a:t>) </a:t>
            </a:r>
            <a:r>
              <a:rPr lang="sr-Latn-RS" sz="1600" b="1" dirty="0">
                <a:solidFill>
                  <a:srgbClr val="FF0000"/>
                </a:solidFill>
              </a:rPr>
              <a:t>od strane njenog državljanina, ako je delo kažnjivo </a:t>
            </a:r>
            <a:r>
              <a:rPr lang="sr-Latn-RS" sz="1600" dirty="0"/>
              <a:t>po krivičnom zakonu </a:t>
            </a:r>
            <a:r>
              <a:rPr lang="sr-Latn-RS" sz="1600" b="1" dirty="0">
                <a:solidFill>
                  <a:srgbClr val="FF0000"/>
                </a:solidFill>
              </a:rPr>
              <a:t>zemlje gde je izvršeno </a:t>
            </a:r>
            <a:r>
              <a:rPr lang="sr-Latn-RS" sz="1600" dirty="0"/>
              <a:t>ili ako je delo izvršeno </a:t>
            </a:r>
            <a:r>
              <a:rPr lang="sr-Latn-RS" sz="1600" b="1" dirty="0">
                <a:solidFill>
                  <a:srgbClr val="FF0000"/>
                </a:solidFill>
              </a:rPr>
              <a:t>na mestu izvan nadležnosti bilo koje države</a:t>
            </a:r>
            <a:r>
              <a:rPr lang="sr-Latn-RS" sz="1600" dirty="0"/>
              <a:t>. </a:t>
            </a:r>
            <a:endParaRPr lang="en-US" sz="1600" dirty="0"/>
          </a:p>
          <a:p>
            <a:pPr marL="342900" lvl="0" indent="-342900" algn="just">
              <a:buFont typeface="+mj-lt"/>
              <a:buAutoNum type="arabicPeriod"/>
            </a:pPr>
            <a:r>
              <a:rPr lang="sr-Latn-RS" sz="1600" dirty="0"/>
              <a:t>Svaka strana </a:t>
            </a:r>
            <a:r>
              <a:rPr lang="sr-Latn-RS" sz="1600" dirty="0" err="1"/>
              <a:t>ugovornica</a:t>
            </a:r>
            <a:r>
              <a:rPr lang="sr-Latn-RS" sz="1600" dirty="0"/>
              <a:t> može da zadrži pravo da ne primenjuje, ili da samo u određenim slučajevima, ili pod određenim okolnostima primenjuje pravila o nadležnosti određena u stavovima od </a:t>
            </a:r>
            <a:r>
              <a:rPr lang="sr-Latn-RS" sz="1600" dirty="0" err="1"/>
              <a:t>1.b</a:t>
            </a:r>
            <a:r>
              <a:rPr lang="sr-Latn-RS" sz="1600" dirty="0"/>
              <a:t>) do </a:t>
            </a:r>
            <a:r>
              <a:rPr lang="sr-Latn-RS" sz="1600" dirty="0" err="1"/>
              <a:t>1.d</a:t>
            </a:r>
            <a:r>
              <a:rPr lang="sr-Latn-RS" sz="1600" dirty="0"/>
              <a:t>) ovog člana ili u nekom drugom delu tog člana.</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41957" y="1128776"/>
            <a:ext cx="4465355" cy="3416320"/>
          </a:xfrm>
          <a:prstGeom prst="rect">
            <a:avLst/>
          </a:prstGeom>
        </p:spPr>
        <p:txBody>
          <a:bodyPr wrap="square">
            <a:spAutoFit/>
          </a:bodyPr>
          <a:lstStyle/>
          <a:p>
            <a:pPr marL="285750" lvl="0" indent="-285750" algn="just">
              <a:buFont typeface="Arial" panose="020B0604020202020204" pitchFamily="34" charset="0"/>
              <a:buChar char="•"/>
            </a:pPr>
            <a:r>
              <a:rPr lang="sr-Latn-RS" dirty="0"/>
              <a:t>Zasniva se na načelu državljanstva koje je prihvaćeno u mnogim zemljama kontinentalnog prava </a:t>
            </a:r>
            <a:endParaRPr lang="en-US" dirty="0"/>
          </a:p>
          <a:p>
            <a:pPr marL="285750" lvl="0" indent="-285750" algn="just">
              <a:buFont typeface="Arial" panose="020B0604020202020204" pitchFamily="34" charset="0"/>
              <a:buChar char="•"/>
            </a:pPr>
            <a:r>
              <a:rPr lang="sr-Latn-RS" dirty="0"/>
              <a:t>Zahteva se od državljana neke zemlje da se povinuju zakonima te zemlje, čak i onda kada su van njene teritorije </a:t>
            </a:r>
            <a:endParaRPr lang="en-US" dirty="0"/>
          </a:p>
          <a:p>
            <a:pPr marL="285750" lvl="0" indent="-285750" algn="just">
              <a:buFont typeface="Arial" panose="020B0604020202020204" pitchFamily="34" charset="0"/>
              <a:buChar char="•"/>
            </a:pPr>
            <a:r>
              <a:rPr lang="sr-Latn-RS" dirty="0"/>
              <a:t>To načelo bi bilo primenljivo samo ako ponašanje o kome je reč: </a:t>
            </a:r>
            <a:endParaRPr lang="en-US" dirty="0"/>
          </a:p>
          <a:p>
            <a:pPr lvl="1" algn="just"/>
            <a:r>
              <a:rPr lang="sr-Latn-RS" dirty="0" smtClean="0"/>
              <a:t>- predstavlja </a:t>
            </a:r>
            <a:r>
              <a:rPr lang="sr-Latn-RS" dirty="0"/>
              <a:t>krivično delo i na teritoriji države u kojoj je počinjeno </a:t>
            </a:r>
            <a:endParaRPr lang="en-US" dirty="0"/>
          </a:p>
          <a:p>
            <a:pPr lvl="1" algn="just"/>
            <a:r>
              <a:rPr lang="sr-Latn-RS" dirty="0" smtClean="0"/>
              <a:t>- nije </a:t>
            </a:r>
            <a:r>
              <a:rPr lang="sr-Latn-RS" dirty="0"/>
              <a:t>počinjeno na teritoriji koja je u nadležnosti druge države</a:t>
            </a:r>
            <a:endParaRPr lang="en-US" dirty="0"/>
          </a:p>
        </p:txBody>
      </p:sp>
      <p:sp>
        <p:nvSpPr>
          <p:cNvPr id="12" name="TextBox 7">
            <a:extLst>
              <a:ext uri="{FF2B5EF4-FFF2-40B4-BE49-F238E27FC236}">
                <a16:creationId xmlns:a16="http://schemas.microsoft.com/office/drawing/2014/main" xmlns=""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596284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34121" y="1150005"/>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dirty="0">
                <a:solidFill>
                  <a:sysClr val="windowText" lastClr="000000"/>
                </a:solidFill>
              </a:rPr>
              <a:t>na njenoj teritoriji</a:t>
            </a:r>
            <a:r>
              <a:rPr lang="sr-Latn-RS" sz="1600" dirty="0"/>
              <a:t>; ili</a:t>
            </a:r>
            <a:endParaRPr lang="en-US" sz="1600" dirty="0"/>
          </a:p>
          <a:p>
            <a:pPr marL="800100" lvl="1" indent="-342900" algn="just">
              <a:buFont typeface="+mj-lt"/>
              <a:buAutoNum type="alphaLcParenR"/>
            </a:pPr>
            <a:r>
              <a:rPr lang="sr-Latn-RS" sz="1600" dirty="0"/>
              <a:t>na </a:t>
            </a:r>
            <a:r>
              <a:rPr lang="sr-Latn-RS" sz="1600" dirty="0">
                <a:solidFill>
                  <a:sysClr val="windowText" lastClr="000000"/>
                </a:solidFill>
              </a:rPr>
              <a:t>brodu pod zastavom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solidFill>
                  <a:sysClr val="windowText" lastClr="000000"/>
                </a:solidFill>
              </a:rPr>
              <a:t>(</a:t>
            </a:r>
            <a:r>
              <a:rPr lang="sr-Latn-RS" sz="1200" dirty="0">
                <a:solidFill>
                  <a:sysClr val="windowText" lastClr="000000"/>
                </a:solidFill>
              </a:rPr>
              <a:t>v</a:t>
            </a:r>
            <a:r>
              <a:rPr lang="sr-Latn-RS" sz="1600" dirty="0">
                <a:solidFill>
                  <a:sysClr val="windowText" lastClr="000000"/>
                </a:solidFill>
              </a:rPr>
              <a:t>) u vazduhoplovu registrovanom u skladu sa zakonima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t>(</a:t>
            </a:r>
            <a:r>
              <a:rPr lang="sr-Latn-RS" sz="1200" dirty="0"/>
              <a:t>g</a:t>
            </a:r>
            <a:r>
              <a:rPr lang="sr-Latn-RS" sz="1600" dirty="0"/>
              <a:t>) </a:t>
            </a:r>
            <a:r>
              <a:rPr lang="sr-Latn-RS" sz="1600" dirty="0">
                <a:solidFill>
                  <a:sysClr val="windowText" lastClr="000000"/>
                </a:solidFill>
              </a:rPr>
              <a:t>od strane njenog državljanina, ako je delo kažnjivo po krivičnom zakonu zemlje gde je izvršeno ili ako je delo izvršeno na mestu izvan nadležnosti bilo koje države. </a:t>
            </a:r>
            <a:endParaRPr lang="en-US" sz="1600" dirty="0">
              <a:solidFill>
                <a:sysClr val="windowText" lastClr="000000"/>
              </a:solidFill>
            </a:endParaRPr>
          </a:p>
          <a:p>
            <a:pPr marL="342900" lvl="0" indent="-342900" algn="just">
              <a:buFont typeface="+mj-lt"/>
              <a:buAutoNum type="arabicPeriod"/>
            </a:pPr>
            <a:r>
              <a:rPr lang="sr-Latn-RS" sz="1600" dirty="0"/>
              <a:t>Svaka strana </a:t>
            </a:r>
            <a:r>
              <a:rPr lang="sr-Latn-RS" sz="1600" dirty="0" err="1"/>
              <a:t>ugovornica</a:t>
            </a:r>
            <a:r>
              <a:rPr lang="sr-Latn-RS" sz="1600" dirty="0"/>
              <a:t> može da zadrži </a:t>
            </a:r>
            <a:r>
              <a:rPr lang="sr-Latn-RS" sz="1600" b="1" dirty="0">
                <a:solidFill>
                  <a:srgbClr val="FF0000"/>
                </a:solidFill>
              </a:rPr>
              <a:t>pravo da ne primenjuje, ili da samo u određenim slučajevima, ili pod određenim okolnostima primenjuje pravila o nadležnosti određena u stavovima od </a:t>
            </a:r>
            <a:r>
              <a:rPr lang="sr-Latn-RS" sz="1600" b="1" dirty="0" err="1">
                <a:solidFill>
                  <a:srgbClr val="FF0000"/>
                </a:solidFill>
              </a:rPr>
              <a:t>1.b</a:t>
            </a:r>
            <a:r>
              <a:rPr lang="sr-Latn-RS" sz="1600" b="1" dirty="0">
                <a:solidFill>
                  <a:srgbClr val="FF0000"/>
                </a:solidFill>
              </a:rPr>
              <a:t>) do </a:t>
            </a:r>
            <a:r>
              <a:rPr lang="sr-Latn-RS" sz="1600" b="1" dirty="0" err="1">
                <a:solidFill>
                  <a:srgbClr val="FF0000"/>
                </a:solidFill>
              </a:rPr>
              <a:t>1.d</a:t>
            </a:r>
            <a:r>
              <a:rPr lang="sr-Latn-RS" sz="1600" b="1" dirty="0">
                <a:solidFill>
                  <a:srgbClr val="FF0000"/>
                </a:solidFill>
              </a:rPr>
              <a:t>)</a:t>
            </a:r>
            <a:r>
              <a:rPr lang="sr-Latn-RS" sz="1600" dirty="0"/>
              <a:t> ovog člana ili u nekom drugom delu tog člana.</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44524" y="1150005"/>
            <a:ext cx="4465355" cy="2585323"/>
          </a:xfrm>
          <a:prstGeom prst="rect">
            <a:avLst/>
          </a:prstGeom>
        </p:spPr>
        <p:txBody>
          <a:bodyPr wrap="square">
            <a:spAutoFit/>
          </a:bodyPr>
          <a:lstStyle/>
          <a:p>
            <a:pPr marL="285750" lvl="0" indent="-285750" algn="just">
              <a:buFont typeface="Arial" panose="020B0604020202020204" pitchFamily="34" charset="0"/>
              <a:buChar char="•"/>
            </a:pPr>
            <a:r>
              <a:rPr lang="sr-Latn-RS" dirty="0"/>
              <a:t>Države mogu da izaberu da ne primenjuju, u celosti ili delimično, nadležnost za krivična dela izvršena:</a:t>
            </a:r>
            <a:endParaRPr lang="en-US" dirty="0"/>
          </a:p>
          <a:p>
            <a:pPr lvl="1" algn="just"/>
            <a:r>
              <a:rPr lang="sr-Latn-RS" dirty="0" smtClean="0"/>
              <a:t>- na </a:t>
            </a:r>
            <a:r>
              <a:rPr lang="sr-Latn-RS" dirty="0"/>
              <a:t>brodu pod njihovom zastavom </a:t>
            </a:r>
            <a:endParaRPr lang="en-US" dirty="0"/>
          </a:p>
          <a:p>
            <a:pPr lvl="1" algn="just"/>
            <a:r>
              <a:rPr lang="sr-Latn-RS" dirty="0" smtClean="0"/>
              <a:t>- u </a:t>
            </a:r>
            <a:r>
              <a:rPr lang="sr-Latn-RS" dirty="0"/>
              <a:t>vazduhoplovu koji je registrovan po </a:t>
            </a:r>
            <a:r>
              <a:rPr lang="sr-Latn-RS" dirty="0" smtClean="0"/>
              <a:t>njihovim </a:t>
            </a:r>
            <a:r>
              <a:rPr lang="sr-Latn-RS" dirty="0"/>
              <a:t>propisima</a:t>
            </a:r>
            <a:endParaRPr lang="en-US" dirty="0"/>
          </a:p>
          <a:p>
            <a:pPr lvl="1" algn="just"/>
            <a:r>
              <a:rPr lang="sr-Latn-RS" dirty="0" smtClean="0"/>
              <a:t>- od </a:t>
            </a:r>
            <a:r>
              <a:rPr lang="sr-Latn-RS" dirty="0"/>
              <a:t>strane njihovih državljana</a:t>
            </a:r>
            <a:endParaRPr lang="en-US" dirty="0"/>
          </a:p>
          <a:p>
            <a:pPr marL="285750" indent="-285750" algn="just">
              <a:buFont typeface="Arial" panose="020B0604020202020204" pitchFamily="34" charset="0"/>
              <a:buChar char="•"/>
            </a:pPr>
            <a:r>
              <a:rPr lang="sr-Latn-RS" dirty="0"/>
              <a:t>Međutim, obavezna je primena načela </a:t>
            </a:r>
            <a:r>
              <a:rPr lang="sr-Latn-RS" dirty="0" err="1"/>
              <a:t>teritorijalnosti</a:t>
            </a:r>
            <a:r>
              <a:rPr lang="sr-Latn-RS" dirty="0"/>
              <a:t> prema članu 22. stav 1. </a:t>
            </a:r>
            <a:endParaRPr lang="en-GB" sz="3200" dirty="0"/>
          </a:p>
        </p:txBody>
      </p:sp>
      <p:sp>
        <p:nvSpPr>
          <p:cNvPr id="12" name="TextBox 7">
            <a:extLst>
              <a:ext uri="{FF2B5EF4-FFF2-40B4-BE49-F238E27FC236}">
                <a16:creationId xmlns:a16="http://schemas.microsoft.com/office/drawing/2014/main" xmlns=""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521100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4298867" cy="4524315"/>
          </a:xfrm>
          <a:prstGeom prst="rect">
            <a:avLst/>
          </a:prstGeom>
        </p:spPr>
        <p:txBody>
          <a:bodyPr wrap="square">
            <a:spAutoFit/>
          </a:bodyPr>
          <a:lstStyle/>
          <a:p>
            <a:pPr marL="342900" lvl="0" indent="-342900" algn="just">
              <a:buFont typeface="+mj-lt"/>
              <a:buAutoNum type="arabicPeriod" startAt="3"/>
            </a:pPr>
            <a:r>
              <a:rPr lang="sr-Latn-RS" sz="1600" dirty="0"/>
              <a:t>Svaka strana </a:t>
            </a:r>
            <a:r>
              <a:rPr lang="sr-Latn-RS" sz="1600" dirty="0" err="1"/>
              <a:t>ugovornica</a:t>
            </a:r>
            <a:r>
              <a:rPr lang="sr-Latn-RS" sz="1600" dirty="0"/>
              <a:t> treba da usvoji mere neophodne da bi, nakon podnošenja zahteva za ekstradiciju, uspostavila svoju nadležnost za dela navedena u članu 24. stav 1. ove konvencije, u slučajevima kada se </a:t>
            </a:r>
            <a:r>
              <a:rPr lang="sr-Latn-RS" sz="1600" b="1" dirty="0">
                <a:solidFill>
                  <a:srgbClr val="FF0000"/>
                </a:solidFill>
              </a:rPr>
              <a:t>osumnjičeni nalazi na njenoj teritoriji, a strana </a:t>
            </a:r>
            <a:r>
              <a:rPr lang="sr-Latn-RS" sz="1600" b="1" dirty="0" err="1">
                <a:solidFill>
                  <a:srgbClr val="FF0000"/>
                </a:solidFill>
              </a:rPr>
              <a:t>ugovornica</a:t>
            </a:r>
            <a:r>
              <a:rPr lang="sr-Latn-RS" sz="1600" b="1" dirty="0">
                <a:solidFill>
                  <a:srgbClr val="FF0000"/>
                </a:solidFill>
              </a:rPr>
              <a:t> ga, samo na osnovu njegovog ili njenog državljanstva, ne izruči </a:t>
            </a:r>
            <a:r>
              <a:rPr lang="sr-Latn-RS" sz="1600" dirty="0"/>
              <a:t>drugoj strani ugovornici. </a:t>
            </a:r>
            <a:endParaRPr lang="en-US" sz="1600" dirty="0"/>
          </a:p>
          <a:p>
            <a:pPr marL="342900" lvl="0" indent="-342900" algn="just">
              <a:buFont typeface="+mj-lt"/>
              <a:buAutoNum type="arabicPeriod" startAt="3"/>
            </a:pPr>
            <a:r>
              <a:rPr lang="sr-Latn-RS" sz="1600" dirty="0"/>
              <a:t>Ova konvencija ne isključuje nadležnost za bilo koje krivično gonjenje koje se preduzima u skladu s domaćim pravom. </a:t>
            </a:r>
            <a:endParaRPr lang="en-US" sz="1600" dirty="0"/>
          </a:p>
          <a:p>
            <a:pPr marL="342900" lvl="0" indent="-342900" algn="just">
              <a:buFont typeface="+mj-lt"/>
              <a:buAutoNum type="arabicPeriod" startAt="3"/>
            </a:pPr>
            <a:r>
              <a:rPr lang="sr-Latn-RS" sz="1600" dirty="0"/>
              <a:t>Kada više strana </a:t>
            </a:r>
            <a:r>
              <a:rPr lang="sr-Latn-RS" sz="1600" dirty="0" err="1"/>
              <a:t>ugovornica</a:t>
            </a:r>
            <a:r>
              <a:rPr lang="sr-Latn-RS" sz="1600" dirty="0"/>
              <a:t> ističe nadležnost u vezi navodnog dela propisanog u skladu sa ovom konvencijom, te strane </a:t>
            </a:r>
            <a:r>
              <a:rPr lang="sr-Latn-RS" sz="1600" dirty="0" err="1"/>
              <a:t>ugovornice</a:t>
            </a:r>
            <a:r>
              <a:rPr lang="sr-Latn-RS" sz="1600" dirty="0"/>
              <a:t> će se međusobno konsultovati, kada je to celishodno, u pogledu utvrđivanja najpogodnije nadležnosti za gonjenje.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70695" y="1336957"/>
            <a:ext cx="4465355" cy="2308324"/>
          </a:xfrm>
          <a:prstGeom prst="rect">
            <a:avLst/>
          </a:prstGeom>
        </p:spPr>
        <p:txBody>
          <a:bodyPr wrap="square">
            <a:spAutoFit/>
          </a:bodyPr>
          <a:lstStyle/>
          <a:p>
            <a:pPr marL="285750" lvl="0" indent="-285750" algn="just">
              <a:buFont typeface="Arial" panose="020B0604020202020204" pitchFamily="34" charset="0"/>
              <a:buChar char="•"/>
            </a:pPr>
            <a:r>
              <a:rPr lang="sr-Latn-RS" dirty="0"/>
              <a:t>Ako strana </a:t>
            </a:r>
            <a:r>
              <a:rPr lang="sr-Latn-RS" dirty="0" err="1"/>
              <a:t>ugovornica</a:t>
            </a:r>
            <a:r>
              <a:rPr lang="sr-Latn-RS" dirty="0"/>
              <a:t> odbije zahtev za izručenje navodnog učinioca isključivo na osnovu njegovog državljanstva, ona treba da ima nadležnost u odnosu na to lice </a:t>
            </a:r>
            <a:endParaRPr lang="sr-Latn-RS" dirty="0" smtClean="0"/>
          </a:p>
          <a:p>
            <a:pPr marL="285750" lvl="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r-Latn-RS" dirty="0"/>
              <a:t>Time se obezbeđuje da strana </a:t>
            </a:r>
            <a:r>
              <a:rPr lang="sr-Latn-RS" dirty="0" err="1"/>
              <a:t>ugovornica</a:t>
            </a:r>
            <a:r>
              <a:rPr lang="sr-Latn-RS" dirty="0"/>
              <a:t> ima pravnu obavezu da sprovede istragu i postupak u domaćem pravnom okviru </a:t>
            </a:r>
            <a:endParaRPr lang="en-GB" dirty="0"/>
          </a:p>
        </p:txBody>
      </p:sp>
      <p:sp>
        <p:nvSpPr>
          <p:cNvPr id="12" name="TextBox 7">
            <a:extLst>
              <a:ext uri="{FF2B5EF4-FFF2-40B4-BE49-F238E27FC236}">
                <a16:creationId xmlns:a16="http://schemas.microsoft.com/office/drawing/2014/main" xmlns=""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58609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1545" y="1137312"/>
            <a:ext cx="4298867" cy="4524315"/>
          </a:xfrm>
          <a:prstGeom prst="rect">
            <a:avLst/>
          </a:prstGeom>
        </p:spPr>
        <p:txBody>
          <a:bodyPr wrap="square">
            <a:spAutoFit/>
          </a:bodyPr>
          <a:lstStyle/>
          <a:p>
            <a:pPr marL="342900" lvl="0" indent="-342900" algn="just">
              <a:buFont typeface="+mj-lt"/>
              <a:buAutoNum type="arabicPeriod" startAt="3"/>
            </a:pPr>
            <a:r>
              <a:rPr lang="sr-Latn-RS" sz="1600" dirty="0"/>
              <a:t>Svaka strana </a:t>
            </a:r>
            <a:r>
              <a:rPr lang="sr-Latn-RS" sz="1600" dirty="0" err="1"/>
              <a:t>ugovornica</a:t>
            </a:r>
            <a:r>
              <a:rPr lang="sr-Latn-RS" sz="1600" dirty="0"/>
              <a:t> treba da usvoji mere neophodne da bi, nakon podnošenja zahteva za ekstradiciju, uspostavila svoju nadležnost za dela navedena u članu 24. stav 1. ove konvencije, u slučajevima kada se osumnjičeni nalazi na njenoj teritoriji, a strana </a:t>
            </a:r>
            <a:r>
              <a:rPr lang="sr-Latn-RS" sz="1600" dirty="0" err="1"/>
              <a:t>ugovornica</a:t>
            </a:r>
            <a:r>
              <a:rPr lang="sr-Latn-RS" sz="1600" dirty="0"/>
              <a:t> ga, samo na osnovu njegovog ili njenog državljanstva, ne izruči drugoj strani ugovornici. </a:t>
            </a:r>
            <a:endParaRPr lang="en-US" sz="1600" dirty="0"/>
          </a:p>
          <a:p>
            <a:pPr marL="342900" lvl="0" indent="-342900" algn="just">
              <a:buFont typeface="+mj-lt"/>
              <a:buAutoNum type="arabicPeriod" startAt="3"/>
            </a:pPr>
            <a:r>
              <a:rPr lang="sr-Latn-RS" sz="1600" dirty="0"/>
              <a:t>Ova konvencija </a:t>
            </a:r>
            <a:r>
              <a:rPr lang="sr-Latn-RS" sz="1600" b="1" dirty="0">
                <a:solidFill>
                  <a:srgbClr val="FF0000"/>
                </a:solidFill>
              </a:rPr>
              <a:t>ne isključuje nadležnost za bilo koje krivično gonjenje </a:t>
            </a:r>
            <a:r>
              <a:rPr lang="sr-Latn-RS" sz="1600" dirty="0"/>
              <a:t>koje se preduzima </a:t>
            </a:r>
            <a:r>
              <a:rPr lang="sr-Latn-RS" sz="1600" b="1" dirty="0">
                <a:solidFill>
                  <a:srgbClr val="FF0000"/>
                </a:solidFill>
              </a:rPr>
              <a:t>u skladu s domaćim pravom</a:t>
            </a:r>
            <a:r>
              <a:rPr lang="sr-Latn-RS" sz="1600" dirty="0"/>
              <a:t>. </a:t>
            </a:r>
            <a:endParaRPr lang="en-US" sz="1600" dirty="0"/>
          </a:p>
          <a:p>
            <a:pPr marL="342900" lvl="0" indent="-342900" algn="just">
              <a:buFont typeface="+mj-lt"/>
              <a:buAutoNum type="arabicPeriod" startAt="3"/>
            </a:pPr>
            <a:r>
              <a:rPr lang="sr-Latn-RS" sz="1600" dirty="0"/>
              <a:t>Kada više strana </a:t>
            </a:r>
            <a:r>
              <a:rPr lang="sr-Latn-RS" sz="1600" dirty="0" err="1"/>
              <a:t>ugovornica</a:t>
            </a:r>
            <a:r>
              <a:rPr lang="sr-Latn-RS" sz="1600" dirty="0"/>
              <a:t> ističe nadležnost u vezi navodnog dela propisanog u skladu sa ovom konvencijom, te strane </a:t>
            </a:r>
            <a:r>
              <a:rPr lang="sr-Latn-RS" sz="1600" dirty="0" err="1"/>
              <a:t>ugovornice</a:t>
            </a:r>
            <a:r>
              <a:rPr lang="sr-Latn-RS" sz="1600" dirty="0"/>
              <a:t> će se međusobno konsultovati, kada je to celishodno, u pogledu utvrđivanja najpogodnije nadležnosti za gonjenje.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57100" y="1287212"/>
            <a:ext cx="4465355" cy="2246769"/>
          </a:xfrm>
          <a:prstGeom prst="rect">
            <a:avLst/>
          </a:prstGeom>
        </p:spPr>
        <p:txBody>
          <a:bodyPr wrap="square">
            <a:spAutoFit/>
          </a:bodyPr>
          <a:lstStyle/>
          <a:p>
            <a:pPr marL="342900" lvl="0" indent="-342900" algn="just">
              <a:buFont typeface="Arial" panose="020B0604020202020204" pitchFamily="34" charset="0"/>
              <a:buChar char="•"/>
            </a:pPr>
            <a:r>
              <a:rPr lang="sr-Latn-RS" sz="2000" dirty="0"/>
              <a:t>Kriterijumi za uspostavljanje nadležnosti koji su utvrđeni u članu 22. nisu iscrpni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Strane </a:t>
            </a:r>
            <a:r>
              <a:rPr lang="sr-Latn-RS" sz="2000" dirty="0" err="1"/>
              <a:t>ugovornice</a:t>
            </a:r>
            <a:r>
              <a:rPr lang="sr-Latn-RS" sz="2000" dirty="0"/>
              <a:t> mogu da uspostave krivičnu nadležnost u skladu sa svojim domaćim zakonima</a:t>
            </a:r>
            <a:endParaRPr lang="en-US" sz="2000" dirty="0"/>
          </a:p>
        </p:txBody>
      </p:sp>
      <p:sp>
        <p:nvSpPr>
          <p:cNvPr id="12" name="TextBox 7">
            <a:extLst>
              <a:ext uri="{FF2B5EF4-FFF2-40B4-BE49-F238E27FC236}">
                <a16:creationId xmlns:a16="http://schemas.microsoft.com/office/drawing/2014/main" xmlns=""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18250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1545" y="1173033"/>
            <a:ext cx="4298867" cy="4524315"/>
          </a:xfrm>
          <a:prstGeom prst="rect">
            <a:avLst/>
          </a:prstGeom>
        </p:spPr>
        <p:txBody>
          <a:bodyPr wrap="square">
            <a:spAutoFit/>
          </a:bodyPr>
          <a:lstStyle/>
          <a:p>
            <a:pPr marL="342900" lvl="0" indent="-342900" algn="just">
              <a:buFont typeface="+mj-lt"/>
              <a:buAutoNum type="arabicPeriod" startAt="3"/>
            </a:pPr>
            <a:r>
              <a:rPr lang="sr-Latn-RS" sz="1600" dirty="0"/>
              <a:t>Svaka strana </a:t>
            </a:r>
            <a:r>
              <a:rPr lang="sr-Latn-RS" sz="1600" dirty="0" err="1"/>
              <a:t>ugovornica</a:t>
            </a:r>
            <a:r>
              <a:rPr lang="sr-Latn-RS" sz="1600" dirty="0"/>
              <a:t> treba da usvoji mere neophodne da bi, nakon podnošenja zahteva za ekstradiciju, uspostavila svoju nadležnost za dela navedena u članu 24. stav 1. ove konvencije, u slučajevima kada se osumnjičeni nalazi na njenoj teritoriji, a strana </a:t>
            </a:r>
            <a:r>
              <a:rPr lang="sr-Latn-RS" sz="1600" dirty="0" err="1"/>
              <a:t>ugovornica</a:t>
            </a:r>
            <a:r>
              <a:rPr lang="sr-Latn-RS" sz="1600" dirty="0"/>
              <a:t> ga, samo na osnovu njegovog ili njenog državljanstva, ne izruči drugoj strani ugovornici. </a:t>
            </a:r>
            <a:endParaRPr lang="en-US" sz="1600" dirty="0"/>
          </a:p>
          <a:p>
            <a:pPr marL="342900" lvl="0" indent="-342900" algn="just">
              <a:buFont typeface="+mj-lt"/>
              <a:buAutoNum type="arabicPeriod" startAt="3"/>
            </a:pPr>
            <a:r>
              <a:rPr lang="sr-Latn-RS" sz="1600" dirty="0"/>
              <a:t>Ova konvencija ne isključuje nadležnost za bilo koje krivično gonjenje koje se preduzima u skladu s domaćim pravom. </a:t>
            </a:r>
            <a:endParaRPr lang="en-US" sz="1600" dirty="0"/>
          </a:p>
          <a:p>
            <a:pPr marL="342900" lvl="0" indent="-342900" algn="just">
              <a:buFont typeface="+mj-lt"/>
              <a:buAutoNum type="arabicPeriod" startAt="3"/>
            </a:pPr>
            <a:r>
              <a:rPr lang="sr-Latn-RS" sz="1600" dirty="0"/>
              <a:t>Kada </a:t>
            </a:r>
            <a:r>
              <a:rPr lang="sr-Latn-RS" sz="1600" b="1" dirty="0">
                <a:solidFill>
                  <a:srgbClr val="FF0000"/>
                </a:solidFill>
              </a:rPr>
              <a:t>više strana </a:t>
            </a:r>
            <a:r>
              <a:rPr lang="sr-Latn-RS" sz="1600" b="1" dirty="0" err="1">
                <a:solidFill>
                  <a:srgbClr val="FF0000"/>
                </a:solidFill>
              </a:rPr>
              <a:t>ugovornica</a:t>
            </a:r>
            <a:r>
              <a:rPr lang="sr-Latn-RS" sz="1600" b="1" dirty="0">
                <a:solidFill>
                  <a:srgbClr val="FF0000"/>
                </a:solidFill>
              </a:rPr>
              <a:t> ističe nadležnost </a:t>
            </a:r>
            <a:r>
              <a:rPr lang="sr-Latn-RS" sz="1600" dirty="0"/>
              <a:t>u vezi navodnog dela propisanog u skladu sa ovom konvencijom, te strane </a:t>
            </a:r>
            <a:r>
              <a:rPr lang="sr-Latn-RS" sz="1600" dirty="0" err="1"/>
              <a:t>ugovornice</a:t>
            </a:r>
            <a:r>
              <a:rPr lang="sr-Latn-RS" sz="1600" dirty="0"/>
              <a:t> će se </a:t>
            </a:r>
            <a:r>
              <a:rPr lang="sr-Latn-RS" sz="1600" b="1" dirty="0">
                <a:solidFill>
                  <a:srgbClr val="FF0000"/>
                </a:solidFill>
              </a:rPr>
              <a:t>međusobno konsultovati</a:t>
            </a:r>
            <a:r>
              <a:rPr lang="sr-Latn-RS" sz="1600" dirty="0"/>
              <a:t>, kada je to celishodno, </a:t>
            </a:r>
            <a:r>
              <a:rPr lang="sr-Latn-RS" sz="1600" b="1" dirty="0">
                <a:solidFill>
                  <a:srgbClr val="FF0000"/>
                </a:solidFill>
              </a:rPr>
              <a:t>u pogledu utvrđivanja najpogodnije nadležnosti za gonjenje</a:t>
            </a:r>
            <a:r>
              <a:rPr lang="sr-Latn-RS" sz="1600" dirty="0"/>
              <a:t>.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57100" y="1287212"/>
            <a:ext cx="4465355" cy="4247317"/>
          </a:xfrm>
          <a:prstGeom prst="rect">
            <a:avLst/>
          </a:prstGeom>
        </p:spPr>
        <p:txBody>
          <a:bodyPr wrap="square">
            <a:spAutoFit/>
          </a:bodyPr>
          <a:lstStyle/>
          <a:p>
            <a:pPr marL="285750" lvl="0" indent="-285750" algn="just">
              <a:buFont typeface="Arial" panose="020B0604020202020204" pitchFamily="34" charset="0"/>
              <a:buChar char="•"/>
            </a:pPr>
            <a:r>
              <a:rPr lang="sr-Latn-RS" dirty="0"/>
              <a:t>Mogu se pojaviti situacije kada više od jedne države članice ima nadležnost u odnosu na jednog ili više učesnika u krivičnom delu </a:t>
            </a:r>
            <a:endParaRPr lang="en-US" dirty="0"/>
          </a:p>
          <a:p>
            <a:pPr marL="285750" lvl="0" indent="-285750" algn="just">
              <a:buFont typeface="Arial" panose="020B0604020202020204" pitchFamily="34" charset="0"/>
              <a:buChar char="•"/>
            </a:pPr>
            <a:r>
              <a:rPr lang="sr-Latn-RS" dirty="0"/>
              <a:t>Na primer, mnogi napadi računarskim virusima, prevare i kršenja autorskih prava preko interneta imaju na meti žrtve u više različitih država </a:t>
            </a:r>
            <a:endParaRPr lang="en-US" dirty="0"/>
          </a:p>
          <a:p>
            <a:pPr marL="285750" lvl="0" indent="-285750" algn="just">
              <a:buFont typeface="Arial" panose="020B0604020202020204" pitchFamily="34" charset="0"/>
              <a:buChar char="•"/>
            </a:pPr>
            <a:r>
              <a:rPr lang="sr-Latn-RS" dirty="0"/>
              <a:t>Da bi se izbeglo dupliranje napora, nepotrebne neugodnosti za svedoke ili konkurencija među organima reda u različitim državama, strane </a:t>
            </a:r>
            <a:r>
              <a:rPr lang="sr-Latn-RS" dirty="0" err="1"/>
              <a:t>ugovornice</a:t>
            </a:r>
            <a:r>
              <a:rPr lang="sr-Latn-RS" dirty="0"/>
              <a:t> mogu, kada je to celishodno, da se konsultuju kako bi utvrdile najpogodnije nadležnosti za gonjenje</a:t>
            </a:r>
            <a:endParaRPr lang="en-US" dirty="0"/>
          </a:p>
        </p:txBody>
      </p:sp>
      <p:sp>
        <p:nvSpPr>
          <p:cNvPr id="12" name="TextBox 7">
            <a:extLst>
              <a:ext uri="{FF2B5EF4-FFF2-40B4-BE49-F238E27FC236}">
                <a16:creationId xmlns:a16="http://schemas.microsoft.com/office/drawing/2014/main" xmlns=""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62217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r-Latn-RS" sz="3000" dirty="0" smtClean="0">
                <a:latin typeface="+mn-lt"/>
                <a:ea typeface="Verdana" panose="020B0604030504040204" pitchFamily="34" charset="0"/>
              </a:rPr>
              <a:t>Do kraja ove sesije polaznici će biti u stanju da</a:t>
            </a:r>
            <a:r>
              <a:rPr lang="en-GB" sz="3000" dirty="0" smtClean="0">
                <a:latin typeface="+mn-lt"/>
                <a:ea typeface="Verdana" panose="020B0604030504040204" pitchFamily="34" charset="0"/>
              </a:rPr>
              <a:t>:</a:t>
            </a:r>
            <a:endParaRPr lang="en-GB" sz="3000" dirty="0">
              <a:latin typeface="+mn-lt"/>
              <a:ea typeface="Verdana" panose="020B0604030504040204" pitchFamily="34" charset="0"/>
            </a:endParaRPr>
          </a:p>
          <a:p>
            <a:pPr lvl="0"/>
            <a:r>
              <a:rPr lang="sr-Latn-RS" dirty="0"/>
              <a:t>Razumeju obim procesnih ovlašćenja prema Budimpeštanskoj konvenciji; </a:t>
            </a:r>
            <a:endParaRPr lang="en-US" dirty="0"/>
          </a:p>
          <a:p>
            <a:pPr lvl="0"/>
            <a:r>
              <a:rPr lang="sr-Latn-RS" dirty="0"/>
              <a:t>Razmotre odgovarajuće uslove i ograničenja u vezi sa primenom procesnih ovlašćenja; </a:t>
            </a:r>
            <a:endParaRPr lang="en-US" dirty="0"/>
          </a:p>
          <a:p>
            <a:pPr lvl="0"/>
            <a:r>
              <a:rPr lang="sr-Latn-RS" dirty="0"/>
              <a:t>Identifikuju elemente procesnih ovlašćenja:</a:t>
            </a:r>
            <a:endParaRPr lang="en-US" dirty="0"/>
          </a:p>
          <a:p>
            <a:pPr lvl="1"/>
            <a:r>
              <a:rPr lang="sr-Latn-RS" dirty="0"/>
              <a:t>Za hitnu zaštitu sačuvanih računarskih podataka, </a:t>
            </a:r>
            <a:endParaRPr lang="en-US" dirty="0"/>
          </a:p>
          <a:p>
            <a:pPr lvl="1"/>
            <a:r>
              <a:rPr lang="sr-Latn-RS" dirty="0"/>
              <a:t>Za hitnu zaštitu i delimično otkrivanje podataka o saobraćaju, </a:t>
            </a:r>
            <a:endParaRPr lang="sr-Latn-RS" dirty="0" smtClean="0"/>
          </a:p>
          <a:p>
            <a:pPr lvl="1"/>
            <a:r>
              <a:rPr lang="sr-Latn-RS" dirty="0" smtClean="0"/>
              <a:t>Za </a:t>
            </a:r>
            <a:r>
              <a:rPr lang="sr-Latn-RS" dirty="0"/>
              <a:t>izdavanje naredbe.</a:t>
            </a:r>
            <a:endParaRPr lang="en-GB" sz="5400" dirty="0">
              <a:latin typeface="+mn-lt"/>
              <a:ea typeface="Verdana" panose="020B0604030504040204" pitchFamily="34" charset="0"/>
            </a:endParaRPr>
          </a:p>
        </p:txBody>
      </p:sp>
    </p:spTree>
    <p:extLst>
      <p:ext uri="{BB962C8B-B14F-4D97-AF65-F5344CB8AC3E}">
        <p14:creationId xmlns:p14="http://schemas.microsoft.com/office/powerpoint/2010/main" val="24516612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Verdana" panose="020B0604030504040204" pitchFamily="34" charset="0"/>
              </a:rPr>
              <a:t>Hvala</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sr-Latn-RS" altLang="en-US" sz="1400" i="1" dirty="0" smtClean="0">
                <a:latin typeface="Verdana" panose="020B0604030504040204" pitchFamily="34" charset="0"/>
              </a:rPr>
              <a:t>Savet Evrope</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3"/>
            </a:endParaRPr>
          </a:p>
          <a:p>
            <a:pPr algn="ctr" eaLnBrk="1" hangingPunct="1">
              <a:spcBef>
                <a:spcPct val="0"/>
              </a:spcBef>
              <a:buFontTx/>
              <a:buNone/>
            </a:pPr>
            <a:r>
              <a:rPr lang="sr-Latn-RS" altLang="en-US" sz="1200" b="1" dirty="0" err="1" smtClean="0">
                <a:solidFill>
                  <a:srgbClr val="2F618F"/>
                </a:solidFill>
                <a:latin typeface="Verdana" panose="020B0604030504040204" pitchFamily="34" charset="0"/>
              </a:rPr>
              <a:t>imejl</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a:t>
            </a:r>
            <a:r>
              <a:rPr lang="sr-Latn-RS" altLang="en-US" sz="1600" b="1" dirty="0" smtClean="0">
                <a:latin typeface="Verdana" panose="020B0604030504040204" pitchFamily="34" charset="0"/>
              </a:rPr>
              <a:t>Mesec</a:t>
            </a:r>
            <a:r>
              <a:rPr lang="en-GB" altLang="en-US" sz="1600" b="1" dirty="0" smtClean="0">
                <a:latin typeface="Verdana" panose="020B0604030504040204" pitchFamily="34" charset="0"/>
              </a:rPr>
              <a:t> </a:t>
            </a:r>
            <a:r>
              <a:rPr lang="sr-Latn-RS" altLang="en-US" sz="1600" b="1" dirty="0" smtClean="0">
                <a:latin typeface="Verdana" panose="020B0604030504040204" pitchFamily="34" charset="0"/>
              </a:rPr>
              <a:t>GGGG</a:t>
            </a:r>
            <a:endParaRPr lang="en-GB" altLang="en-US" sz="1600" b="1" dirty="0">
              <a:latin typeface="Verdana" panose="020B0604030504040204" pitchFamily="34" charset="0"/>
            </a:endParaRP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400" b="1" dirty="0" smtClean="0">
                <a:latin typeface="Verdana" panose="020B0604030504040204" pitchFamily="34" charset="0"/>
              </a:rPr>
              <a:t>Uvodni kurs </a:t>
            </a:r>
            <a:r>
              <a:rPr lang="sr-Latn-RS" altLang="en-US" sz="1400" b="1" smtClean="0">
                <a:latin typeface="Verdana" panose="020B0604030504040204" pitchFamily="34" charset="0"/>
              </a:rPr>
              <a:t>Pravosudne</a:t>
            </a:r>
            <a:r>
              <a:rPr lang="sr-Latn-RS" altLang="en-US" sz="1400" b="1" dirty="0" smtClean="0">
                <a:latin typeface="Verdana" panose="020B0604030504040204" pitchFamily="34" charset="0"/>
              </a:rPr>
              <a:t> obuke o </a:t>
            </a:r>
            <a:r>
              <a:rPr lang="sr-Latn-RS" altLang="en-US" sz="1400" b="1" dirty="0" err="1" smtClean="0">
                <a:latin typeface="Verdana" panose="020B0604030504040204" pitchFamily="34" charset="0"/>
              </a:rPr>
              <a:t>visokotehnološkom</a:t>
            </a:r>
            <a:r>
              <a:rPr lang="sr-Latn-RS" altLang="en-US" sz="1400" b="1" dirty="0" smtClean="0">
                <a:latin typeface="Verdana" panose="020B0604030504040204" pitchFamily="34" charset="0"/>
              </a:rPr>
              <a:t> kriminalu i elektronskim dokazima</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600" b="1" i="1" dirty="0" smtClean="0">
                <a:ea typeface="ＭＳ Ｐゴシック" pitchFamily="34" charset="-128"/>
              </a:rPr>
              <a:t>Pretraživanje i zaplena sačuvanih računarskih podataka</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600" b="1" i="1" dirty="0" smtClean="0">
                <a:ea typeface="ＭＳ Ｐゴシック" pitchFamily="34" charset="-128"/>
              </a:rPr>
              <a:t>(</a:t>
            </a:r>
            <a:r>
              <a:rPr lang="sr-Latn-RS" altLang="sr-Latn-RS" sz="2600" b="1" i="1" dirty="0" smtClean="0">
                <a:ea typeface="ＭＳ Ｐゴシック" pitchFamily="34" charset="-128"/>
              </a:rPr>
              <a:t>Član </a:t>
            </a:r>
            <a:r>
              <a:rPr lang="en-GB" altLang="sr-Latn-RS" sz="2600" b="1" i="1" dirty="0" smtClean="0">
                <a:ea typeface="ＭＳ Ｐゴシック" pitchFamily="34" charset="-128"/>
              </a:rPr>
              <a:t>19</a:t>
            </a:r>
            <a:r>
              <a:rPr lang="sr-Latn-RS" altLang="sr-Latn-RS" sz="2600" b="1" i="1" dirty="0" smtClean="0">
                <a:ea typeface="ＭＳ Ｐゴシック" pitchFamily="34" charset="-128"/>
              </a:rPr>
              <a:t>. Budimpeštanske konvencije</a:t>
            </a:r>
            <a:r>
              <a:rPr lang="en-GB" altLang="sr-Latn-RS" sz="2600" b="1" i="1" dirty="0" smtClean="0">
                <a:ea typeface="ＭＳ Ｐゴシック" pitchFamily="34" charset="-128"/>
              </a:rPr>
              <a:t>)</a:t>
            </a:r>
            <a:endParaRPr lang="en-GB" altLang="sr-Latn-RS" sz="2600" b="1" i="1" dirty="0">
              <a:ea typeface="ＭＳ Ｐゴシック" pitchFamily="34" charset="-128"/>
            </a:endParaRPr>
          </a:p>
          <a:p>
            <a:pPr eaLnBrk="1" hangingPunct="1">
              <a:lnSpc>
                <a:spcPct val="80000"/>
              </a:lnSpc>
              <a:spcBef>
                <a:spcPts val="600"/>
              </a:spcBef>
              <a:spcAft>
                <a:spcPts val="1200"/>
              </a:spcAft>
              <a:defRPr/>
            </a:pPr>
            <a:r>
              <a:rPr lang="sr-Latn-RS" altLang="sr-Latn-RS" sz="2400" b="1" i="1" dirty="0" smtClean="0">
                <a:ea typeface="ＭＳ Ｐゴシック" pitchFamily="34" charset="-128"/>
              </a:rPr>
              <a:t>Gde</a:t>
            </a:r>
            <a:r>
              <a:rPr lang="en-GB" altLang="sr-Latn-RS" sz="2400" i="1" dirty="0" smtClean="0">
                <a:ea typeface="ＭＳ Ｐゴシック" pitchFamily="34" charset="-128"/>
              </a:rPr>
              <a:t>:</a:t>
            </a:r>
            <a:endParaRPr lang="en-GB" altLang="sr-Latn-RS" sz="2400" i="1" dirty="0">
              <a:ea typeface="ＭＳ Ｐゴシック" pitchFamily="34" charset="-128"/>
            </a:endParaRPr>
          </a:p>
          <a:p>
            <a:pPr>
              <a:buFont typeface="Calibri" panose="020F0502020204030204" pitchFamily="34" charset="0"/>
              <a:buChar char="-"/>
            </a:pPr>
            <a:r>
              <a:rPr lang="sr-Latn-RS" sz="2000" i="1" dirty="0"/>
              <a:t>U računarskom sistemu ili nekom njegovom delu </a:t>
            </a:r>
            <a:endParaRPr lang="en-US" sz="2000" dirty="0"/>
          </a:p>
          <a:p>
            <a:pPr>
              <a:buFont typeface="Calibri" panose="020F0502020204030204" pitchFamily="34" charset="0"/>
              <a:buChar char="-"/>
            </a:pPr>
            <a:r>
              <a:rPr lang="sr-Latn-RS" sz="2000" i="1" dirty="0"/>
              <a:t>U medijumu za čuvanje računarskih podataka </a:t>
            </a:r>
            <a:endParaRPr lang="en-US" sz="2000" dirty="0"/>
          </a:p>
          <a:p>
            <a:pPr>
              <a:buFont typeface="Calibri" panose="020F0502020204030204" pitchFamily="34" charset="0"/>
              <a:buChar char="-"/>
            </a:pPr>
            <a:r>
              <a:rPr lang="sr-Latn-RS" sz="2000" i="1" dirty="0"/>
              <a:t>U računarskom sistemu koji je dostupan preko početnog računarskog sistema (hitno proširenje pretraživanja</a:t>
            </a:r>
            <a:r>
              <a:rPr lang="es-CL" sz="2000" i="1" dirty="0"/>
              <a:t>)</a:t>
            </a:r>
            <a:endParaRPr lang="en-GB" altLang="sr-Latn-RS" sz="2000" i="1" dirty="0" smtClean="0">
              <a:ea typeface="ＭＳ Ｐゴシック" pitchFamily="34" charset="-128"/>
            </a:endParaRPr>
          </a:p>
          <a:p>
            <a:pPr eaLnBrk="1" hangingPunct="1">
              <a:lnSpc>
                <a:spcPct val="80000"/>
              </a:lnSpc>
              <a:spcBef>
                <a:spcPts val="600"/>
              </a:spcBef>
              <a:spcAft>
                <a:spcPts val="1200"/>
              </a:spcAft>
              <a:defRPr/>
            </a:pPr>
            <a:r>
              <a:rPr lang="sr-Latn-RS" altLang="sr-Latn-RS" sz="2400" b="1" i="1" dirty="0" smtClean="0">
                <a:ea typeface="ＭＳ Ｐゴシック" pitchFamily="34" charset="-128"/>
              </a:rPr>
              <a:t>Šta</a:t>
            </a:r>
            <a:r>
              <a:rPr lang="en-GB" altLang="sr-Latn-RS" sz="2400" i="1" dirty="0" smtClean="0">
                <a:ea typeface="ＭＳ Ｐゴシック" pitchFamily="34" charset="-128"/>
              </a:rPr>
              <a:t>: </a:t>
            </a:r>
          </a:p>
          <a:p>
            <a:pPr>
              <a:buFont typeface="Calibri" panose="020F0502020204030204" pitchFamily="34" charset="0"/>
              <a:buChar char="-"/>
            </a:pPr>
            <a:r>
              <a:rPr lang="sr-Latn-RS" sz="2000" i="1" dirty="0"/>
              <a:t>Da zaplene ili na sličan način obezbede računarske podatke </a:t>
            </a:r>
            <a:endParaRPr lang="en-US" sz="2000" dirty="0"/>
          </a:p>
          <a:p>
            <a:pPr>
              <a:buFont typeface="Calibri" panose="020F0502020204030204" pitchFamily="34" charset="0"/>
              <a:buChar char="-"/>
            </a:pPr>
            <a:r>
              <a:rPr lang="sr-Latn-RS" sz="2000" i="1" dirty="0"/>
              <a:t>Da zatraže sve neophodne podatke kako bi se razumeo rad računarskog sistema</a:t>
            </a:r>
            <a:endParaRPr lang="en-GB" altLang="sr-Latn-RS" sz="2000" i="1" dirty="0">
              <a:ea typeface="ＭＳ Ｐゴシック" pitchFamily="34" charset="-128"/>
            </a:endParaRP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sr-Latn-RS" sz="2800" b="1" i="1" dirty="0"/>
              <a:t>Zapleniti ili na sličan način obezbediti računarske podatke kojima je </a:t>
            </a:r>
            <a:r>
              <a:rPr lang="sr-Latn-RS" sz="2800" b="1" i="1" dirty="0" err="1"/>
              <a:t>pristupljeno</a:t>
            </a:r>
            <a:endParaRPr lang="en-US" sz="2800" dirty="0"/>
          </a:p>
          <a:p>
            <a:pPr algn="ctr"/>
            <a:r>
              <a:rPr lang="sr-Latn-RS" sz="2400" i="1" dirty="0"/>
              <a:t>Fizička zaplena</a:t>
            </a:r>
            <a:endParaRPr lang="en-US" sz="2400" dirty="0"/>
          </a:p>
          <a:p>
            <a:pPr algn="ctr"/>
            <a:r>
              <a:rPr lang="sr-Latn-RS" sz="2400" i="1" dirty="0"/>
              <a:t>Zaplena pravljenjem i zadržavanjem kopije računarskih podataka </a:t>
            </a:r>
            <a:endParaRPr lang="en-US" sz="2400" dirty="0"/>
          </a:p>
          <a:p>
            <a:pPr algn="ctr"/>
            <a:r>
              <a:rPr lang="sr-Latn-RS" sz="2400" i="1" dirty="0"/>
              <a:t>Zaplena u vidu održavanja celovitosti bitnih sačuvanih računarskih podataka, uz zadržavanje podataka u računaru u kome su sačuvani </a:t>
            </a:r>
            <a:endParaRPr lang="en-US" sz="2400" dirty="0"/>
          </a:p>
          <a:p>
            <a:pPr algn="ctr"/>
            <a:r>
              <a:rPr lang="sr-Latn-RS" sz="2400" i="1" dirty="0"/>
              <a:t>Zaplena tako što se </a:t>
            </a:r>
            <a:r>
              <a:rPr lang="es-CL" sz="2400" i="1" dirty="0" err="1"/>
              <a:t>onemogući</a:t>
            </a:r>
            <a:r>
              <a:rPr lang="es-CL" sz="2400" i="1" dirty="0"/>
              <a:t> </a:t>
            </a:r>
            <a:r>
              <a:rPr lang="es-CL" sz="2400" i="1" dirty="0" err="1"/>
              <a:t>pristup</a:t>
            </a:r>
            <a:r>
              <a:rPr lang="es-CL" sz="2400" i="1" dirty="0"/>
              <a:t> </a:t>
            </a:r>
            <a:r>
              <a:rPr lang="es-CL" sz="2400" i="1" dirty="0" err="1"/>
              <a:t>računarskim</a:t>
            </a:r>
            <a:r>
              <a:rPr lang="es-CL" sz="2400" i="1" dirty="0"/>
              <a:t> </a:t>
            </a:r>
            <a:r>
              <a:rPr lang="es-CL" sz="2400" i="1" dirty="0" err="1"/>
              <a:t>podacima</a:t>
            </a:r>
            <a:r>
              <a:rPr lang="es-CL" sz="2400" i="1" dirty="0"/>
              <a:t> </a:t>
            </a:r>
            <a:r>
              <a:rPr lang="sr-Latn-RS" sz="2400" i="1" dirty="0"/>
              <a:t>ili se oni uklone iz računara ili računarskog sistema kome je </a:t>
            </a:r>
            <a:r>
              <a:rPr lang="sr-Latn-RS" sz="2400" i="1" dirty="0" err="1"/>
              <a:t>pristupljeno</a:t>
            </a:r>
            <a:r>
              <a:rPr lang="sr-Latn-RS" sz="2400" i="1" dirty="0"/>
              <a:t> </a:t>
            </a:r>
            <a:endParaRPr lang="en-US" sz="24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1913</TotalTime>
  <Words>7123</Words>
  <Application>Microsoft Office PowerPoint</Application>
  <PresentationFormat>On-screen Show (4:3)</PresentationFormat>
  <Paragraphs>697</Paragraphs>
  <Slides>58</Slides>
  <Notes>53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0" baseType="lpstr">
      <vt:lpstr>Office Theme</vt:lpstr>
      <vt:lpstr>Bitmap Image</vt:lpstr>
      <vt:lpstr>PowerPoint Presentation</vt:lpstr>
      <vt:lpstr>PowerPoint Presentation</vt:lpstr>
      <vt:lpstr>PowerPoint Presentation</vt:lpstr>
      <vt:lpstr>PowerPoint Presentation</vt:lpstr>
      <vt:lpstr>PRETRAŽIVANJE I ZAPLENA SAČUVANIH RAČUNARSKIH PODATAKA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PRIKUPLJANJE PODATAKA O SAOBRAĆAJU U REALNOM VREMENU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PRESRETANJE PODATAKA IZ SADRŽAJA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284</cp:revision>
  <dcterms:created xsi:type="dcterms:W3CDTF">2020-10-07T11:36:01Z</dcterms:created>
  <dcterms:modified xsi:type="dcterms:W3CDTF">2021-04-02T14:55:16Z</dcterms:modified>
</cp:coreProperties>
</file>